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322" r:id="rId2"/>
    <p:sldId id="300" r:id="rId3"/>
    <p:sldId id="301" r:id="rId4"/>
    <p:sldId id="295" r:id="rId5"/>
    <p:sldId id="257" r:id="rId6"/>
    <p:sldId id="258" r:id="rId7"/>
    <p:sldId id="259" r:id="rId8"/>
    <p:sldId id="310" r:id="rId9"/>
    <p:sldId id="315" r:id="rId10"/>
    <p:sldId id="296" r:id="rId11"/>
    <p:sldId id="261" r:id="rId12"/>
    <p:sldId id="297" r:id="rId13"/>
    <p:sldId id="262" r:id="rId14"/>
    <p:sldId id="263" r:id="rId15"/>
    <p:sldId id="311" r:id="rId16"/>
    <p:sldId id="270" r:id="rId17"/>
    <p:sldId id="266" r:id="rId18"/>
    <p:sldId id="302" r:id="rId19"/>
    <p:sldId id="264" r:id="rId20"/>
    <p:sldId id="265" r:id="rId21"/>
    <p:sldId id="267" r:id="rId22"/>
    <p:sldId id="268" r:id="rId23"/>
    <p:sldId id="312" r:id="rId24"/>
    <p:sldId id="269" r:id="rId25"/>
    <p:sldId id="276" r:id="rId26"/>
    <p:sldId id="273" r:id="rId27"/>
    <p:sldId id="303" r:id="rId28"/>
    <p:sldId id="280" r:id="rId29"/>
    <p:sldId id="278" r:id="rId30"/>
    <p:sldId id="283" r:id="rId31"/>
    <p:sldId id="306" r:id="rId32"/>
    <p:sldId id="314" r:id="rId33"/>
    <p:sldId id="287" r:id="rId34"/>
    <p:sldId id="291" r:id="rId35"/>
    <p:sldId id="318" r:id="rId36"/>
    <p:sldId id="320" r:id="rId37"/>
    <p:sldId id="321" r:id="rId38"/>
    <p:sldId id="316" r:id="rId39"/>
    <p:sldId id="288" r:id="rId40"/>
    <p:sldId id="289" r:id="rId41"/>
    <p:sldId id="293" r:id="rId42"/>
    <p:sldId id="294" r:id="rId4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59"/>
    <p:restoredTop sz="94721"/>
  </p:normalViewPr>
  <p:slideViewPr>
    <p:cSldViewPr snapToGrid="0">
      <p:cViewPr varScale="1">
        <p:scale>
          <a:sx n="93" d="100"/>
          <a:sy n="93" d="100"/>
        </p:scale>
        <p:origin x="48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20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DAC50-00D5-3946-BE94-3A206AB4E9F5}" type="datetimeFigureOut">
              <a:rPr lang="en-DE" smtClean="0"/>
              <a:t>08/07/2023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6B5AC-7AD8-DB47-BC60-5A4A4C1CA9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963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FAD1E-5C2A-0927-414C-C10228E0D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470D98-0466-7B09-E28E-29C23E171A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A86E1-44CB-D37C-7D72-D87A18B27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677A5-0D75-6E4A-BFDA-5220054CEA4B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01828-E2B5-BA64-9210-D72088B58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E5773-4189-CCC0-EB1A-1424BF290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8391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76E23-29BE-61FB-A715-05DC85E10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F1446-BC57-AECE-3CB1-8E7FD78CB5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D06DC-2937-6DAB-17E5-A62443EB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76BF0-9929-C34E-BF4F-030508FC65A2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51F6B-2D44-2FFE-B1AC-198FA7867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DB0BD-4199-93F8-B4AC-F7A181820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990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D67077-61F5-7EB7-E9C8-F2A7479268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6A275-E744-E7AA-BD18-8D7F945FD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61765-7D06-6080-F33B-2A4579092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E507E-9A1C-FA4F-9242-B75B6E60AC38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D30A4-6E8B-9A6D-E7B2-4B9D52FB1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7A54F-676E-3A31-9472-C06B4612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37328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B2C0-0CAB-4351-6D6C-66229493E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B419A-8AF6-7BD5-4B22-D14FE906F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A77D7-7215-1B72-1321-AE25DBA4C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D9645-0C64-DD43-8379-E118AF15E13E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C8D59-035F-2224-C16D-E41F5B25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344BA-091C-2F42-31B4-5D0B45DE9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4695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EAF2-03F5-1206-BEE9-87AB6145D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3A2F6-3C3F-C056-B022-00A08C6D8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FED26-6DC5-181C-104E-10176A291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DA2E-E8A5-4E41-9D42-B88E51BE5C61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B4AB8-7939-909D-58C3-1CBEF45F3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99BCF-728D-C1EE-7964-78CD5FF4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15168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0DAC0-AF2E-8C65-49AB-B1EEA13E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306D5-591B-E496-5B8B-976404C127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7DC88-E379-5416-FEC1-36E25243F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8E269-F5DC-3DA9-FDDF-9FFDF331B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B6234-720B-9644-921B-2D8EB9DF2A48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71108-CFAC-8F17-3846-01E7A13E1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3EA749-1AED-FE48-4386-58DDC949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97582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4AAA7-601C-5F30-C861-DD8CCD47C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3C396-F2C7-B966-EB8C-EF71BF4E8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D1D575-A22B-354B-74F6-3539243D7E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82A341-E7EC-2BB8-F740-8917C5DEA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EEB3C-3E1F-186F-0AB2-07EDE1BAA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AD33E-AD7F-6773-489B-430BC3360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369BC-8FC0-1746-9337-1ABCECFCD9CF}" type="datetime1">
              <a:rPr lang="de-DE" smtClean="0"/>
              <a:t>07.08.2023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4F4E3-72B6-3FE9-628B-0CBB6915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83C6F6-8028-9B2A-01E0-11BD7026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2859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AB76D-9C75-CCC6-242C-C81AC206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6CDCA-9985-0049-57C2-CC7D758CE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5077-7888-4447-AC9A-42694C3AE1EB}" type="datetime1">
              <a:rPr lang="de-DE" smtClean="0"/>
              <a:t>07.08.2023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E653D-C05C-89E2-C410-662DEE871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DB7488-72E8-E3FD-ED65-478E6DA61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81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B75DDF-BDD8-3958-1A62-D157D4BC0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7FE2-8E98-3147-B0BD-81EC520BBEE7}" type="datetime1">
              <a:rPr lang="de-DE" smtClean="0"/>
              <a:t>07.08.2023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F7433F-9DA6-3CE2-F72C-1D0BB8A4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BAE1F-4CF7-6FD6-AB71-4F31C1957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20515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89B03-F73F-F24B-17E5-01189BEFA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C7902-0B56-34C9-AE35-AB26947D3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96856-2257-C76A-7D5E-F07C22127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1B3A9-5469-AE33-737F-8E064D4F3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26BE-E67B-6C40-9CD5-F9592418BFD1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4E442-B79B-AE88-99C9-14F7AAD5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C436F-CC37-0873-1431-88B1D921F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13783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CBE24-CD6D-1EAC-228D-55F32ED19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495D6C-6454-3DAC-D37F-16B583AF1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8BD5A-41B9-7415-7D56-5704ABE1C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4C4089-1D0F-F6A7-30FC-AABC7EF5F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E1818-5D6F-D546-92EE-58E4A4B748A6}" type="datetime1">
              <a:rPr lang="de-DE" smtClean="0"/>
              <a:t>07.08.2023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4B5CD-574C-1077-7A67-4270E3855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025A-273A-5D6A-6B0F-641DED09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0126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C0DE5-AAB7-C262-EC15-E164EAAEB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8E286-1AAC-6880-7A19-5803D21AE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2A7C2-EFFE-0FB6-E96C-F018C38226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B86E1-24AE-3245-B2D6-335D998E086F}" type="datetime1">
              <a:rPr lang="de-DE" smtClean="0"/>
              <a:t>07.08.2023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5CB2D-045A-12AB-A260-D197BC413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CB66F-EBB8-F190-BD1B-0E189ED2A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26886-2117-0949-B8A5-D47461AC22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777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901.10912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9.06166" TargetMode="External"/><Relationship Id="rId2" Type="http://schemas.openxmlformats.org/officeDocument/2006/relationships/hyperlink" Target="https://arxiv.org/abs/2007.1368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0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image" Target="../media/image4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hyperlink" Target="https://distill.pub/2021/gnn-intro/" TargetMode="External"/><Relationship Id="rId4" Type="http://schemas.openxmlformats.org/officeDocument/2006/relationships/hyperlink" Target="https://arxiv.org/abs/2104.13478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still.pub/2021/gnn-intro/" TargetMode="Externa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13478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hyperlink" Target="https://arxiv.org/abs/1710.10903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4.13478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9.04173" TargetMode="External"/><Relationship Id="rId2" Type="http://schemas.openxmlformats.org/officeDocument/2006/relationships/hyperlink" Target="https://arxiv.org/abs/2107.00793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1.10500" TargetMode="External"/><Relationship Id="rId2" Type="http://schemas.openxmlformats.org/officeDocument/2006/relationships/hyperlink" Target="https://dl.acm.org/doi/10.1145/324103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206.6471" TargetMode="External"/><Relationship Id="rId4" Type="http://schemas.openxmlformats.org/officeDocument/2006/relationships/hyperlink" Target="https://arxiv.org/abs/2102.11107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Causality</a:t>
            </a:r>
            <a:br>
              <a:rPr lang="en-DE" dirty="0"/>
            </a:br>
            <a:r>
              <a:rPr lang="en-DE" sz="4000" i="1" dirty="0"/>
              <a:t>Correlation vs Causation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E373D-B8E1-C80F-6850-AB342C4A9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Toward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Diagrams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D6E6C-043B-0FB2-F9D9-1C01623A3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/>
              <a:t>load</a:t>
            </a:r>
            <a:r>
              <a:rPr lang="de-DE" sz="2600" dirty="0"/>
              <a:t> </a:t>
            </a:r>
            <a:r>
              <a:rPr lang="de-DE" sz="2600" dirty="0" err="1"/>
              <a:t>graph</a:t>
            </a:r>
            <a:r>
              <a:rPr lang="de-DE" sz="2600" dirty="0"/>
              <a:t> </a:t>
            </a:r>
            <a:r>
              <a:rPr lang="de-DE" sz="2600" dirty="0" err="1"/>
              <a:t>with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arrows</a:t>
            </a:r>
            <a:r>
              <a:rPr lang="de-DE" sz="2600" dirty="0"/>
              <a:t> </a:t>
            </a:r>
            <a:r>
              <a:rPr lang="de-DE" sz="2600" dirty="0" err="1"/>
              <a:t>give</a:t>
            </a:r>
            <a:r>
              <a:rPr lang="de-DE" sz="2600" dirty="0"/>
              <a:t> </a:t>
            </a:r>
            <a:r>
              <a:rPr lang="de-DE" sz="2600" dirty="0" err="1"/>
              <a:t>direction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cause-effect</a:t>
            </a:r>
            <a:r>
              <a:rPr lang="de-DE" sz="2600" dirty="0"/>
              <a:t> </a:t>
            </a:r>
            <a:r>
              <a:rPr lang="de-DE" sz="2600" dirty="0" err="1"/>
              <a:t>relationships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Markov </a:t>
            </a:r>
            <a:r>
              <a:rPr lang="de-DE" sz="2600" dirty="0" err="1"/>
              <a:t>property</a:t>
            </a:r>
            <a:r>
              <a:rPr lang="de-DE" sz="2600" dirty="0"/>
              <a:t>: </a:t>
            </a:r>
            <a:r>
              <a:rPr lang="en-GB" sz="2600" dirty="0"/>
              <a:t>E</a:t>
            </a:r>
            <a:r>
              <a:rPr lang="en-GB" sz="2600" dirty="0">
                <a:effectLst/>
              </a:rPr>
              <a:t>ach variable in a causal graph is probabilistically independent of its non-effects conditional on its direct causes.</a:t>
            </a:r>
            <a:endParaRPr lang="de-DE" sz="2600" dirty="0"/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represented</a:t>
            </a:r>
            <a:r>
              <a:rPr lang="de-DE" sz="2600" dirty="0"/>
              <a:t> </a:t>
            </a:r>
            <a:r>
              <a:rPr lang="de-DE" sz="2600" dirty="0" err="1"/>
              <a:t>by</a:t>
            </a:r>
            <a:r>
              <a:rPr lang="de-DE" sz="2600" dirty="0"/>
              <a:t> </a:t>
            </a:r>
            <a:r>
              <a:rPr lang="de-DE" sz="2600" dirty="0" err="1"/>
              <a:t>graphs</a:t>
            </a:r>
            <a:r>
              <a:rPr lang="de-DE" sz="2600" dirty="0"/>
              <a:t>) </a:t>
            </a:r>
            <a:r>
              <a:rPr lang="de-DE" sz="2600" dirty="0" err="1"/>
              <a:t>allow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</a:t>
            </a:r>
            <a:r>
              <a:rPr lang="de-DE" sz="2600" dirty="0" err="1"/>
              <a:t>answer</a:t>
            </a:r>
            <a:r>
              <a:rPr lang="de-DE" sz="2600" dirty="0"/>
              <a:t> interventional and </a:t>
            </a:r>
            <a:r>
              <a:rPr lang="de-DE" sz="2600" dirty="0" err="1"/>
              <a:t>counterfactual</a:t>
            </a:r>
            <a:r>
              <a:rPr lang="de-DE" sz="2600" dirty="0"/>
              <a:t> (</a:t>
            </a:r>
            <a:r>
              <a:rPr lang="de-DE" sz="2600" dirty="0" err="1"/>
              <a:t>fictional</a:t>
            </a:r>
            <a:r>
              <a:rPr lang="de-DE" sz="2600" dirty="0"/>
              <a:t>) </a:t>
            </a:r>
            <a:r>
              <a:rPr lang="de-DE" sz="2600" dirty="0" err="1"/>
              <a:t>queries</a:t>
            </a:r>
            <a:endParaRPr lang="de-DE" sz="2600" dirty="0"/>
          </a:p>
          <a:p>
            <a:pPr marL="0" indent="0">
              <a:buNone/>
            </a:pPr>
            <a:r>
              <a:rPr lang="de-DE" sz="2600" dirty="0" err="1"/>
              <a:t>often</a:t>
            </a:r>
            <a:r>
              <a:rPr lang="de-DE" sz="2600" dirty="0"/>
              <a:t> </a:t>
            </a:r>
            <a:r>
              <a:rPr lang="de-DE" sz="2600" dirty="0" err="1"/>
              <a:t>even</a:t>
            </a:r>
            <a:r>
              <a:rPr lang="de-DE" sz="2600" dirty="0"/>
              <a:t> </a:t>
            </a:r>
            <a:r>
              <a:rPr lang="de-DE" sz="2600" dirty="0" err="1"/>
              <a:t>without</a:t>
            </a:r>
            <a:r>
              <a:rPr lang="de-DE" sz="2600" dirty="0"/>
              <a:t> </a:t>
            </a:r>
            <a:r>
              <a:rPr lang="de-DE" sz="2600" dirty="0" err="1"/>
              <a:t>conducting</a:t>
            </a:r>
            <a:r>
              <a:rPr lang="de-DE" sz="2600" dirty="0"/>
              <a:t> </a:t>
            </a:r>
            <a:r>
              <a:rPr lang="de-DE" sz="2600" dirty="0" err="1"/>
              <a:t>experiments</a:t>
            </a:r>
            <a:endParaRPr lang="de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895FB-389B-F41D-953E-4E57C3F7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7020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Inference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6681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FD266-1D69-B016-FC6F-7FCC9192D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Ladder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Causation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E8875F-514A-337D-ED2F-D38C61CD7065}"/>
              </a:ext>
            </a:extLst>
          </p:cNvPr>
          <p:cNvSpPr txBox="1"/>
          <p:nvPr/>
        </p:nvSpPr>
        <p:spPr>
          <a:xfrm>
            <a:off x="457074" y="4893209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68AFEC-ABAB-B7C1-0902-71B300AD6CF0}"/>
              </a:ext>
            </a:extLst>
          </p:cNvPr>
          <p:cNvSpPr txBox="1"/>
          <p:nvPr/>
        </p:nvSpPr>
        <p:spPr>
          <a:xfrm>
            <a:off x="457074" y="2640658"/>
            <a:ext cx="11191905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III</a:t>
            </a:r>
            <a:r>
              <a:rPr lang="de-DE" sz="2800" dirty="0"/>
              <a:t>	</a:t>
            </a:r>
            <a:r>
              <a:rPr lang="de-DE" sz="2800" i="1" dirty="0" err="1"/>
              <a:t>imagining</a:t>
            </a:r>
            <a:r>
              <a:rPr lang="de-DE" sz="2500" dirty="0"/>
              <a:t>		</a:t>
            </a:r>
            <a:r>
              <a:rPr lang="de-DE" sz="2800" b="1" dirty="0" err="1"/>
              <a:t>counterfactuals</a:t>
            </a:r>
            <a:r>
              <a:rPr lang="de-DE" sz="2800" b="1" dirty="0"/>
              <a:t>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had</a:t>
            </a:r>
            <a:r>
              <a:rPr lang="de-DE" sz="2800" dirty="0"/>
              <a:t> </a:t>
            </a:r>
            <a:r>
              <a:rPr lang="de-DE" sz="2800" dirty="0" err="1"/>
              <a:t>done</a:t>
            </a:r>
            <a:r>
              <a:rPr lang="de-DE" sz="2800" dirty="0"/>
              <a:t> ...? </a:t>
            </a:r>
            <a:r>
              <a:rPr lang="de-DE" sz="2800" dirty="0" err="1"/>
              <a:t>Why</a:t>
            </a:r>
            <a:r>
              <a:rPr lang="de-DE" sz="2800" dirty="0"/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1628DE-3BDF-4DEE-54F4-500DF408063E}"/>
              </a:ext>
            </a:extLst>
          </p:cNvPr>
          <p:cNvSpPr txBox="1"/>
          <p:nvPr/>
        </p:nvSpPr>
        <p:spPr>
          <a:xfrm>
            <a:off x="457074" y="3465375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II</a:t>
            </a:r>
            <a:r>
              <a:rPr lang="de-DE" sz="2800" dirty="0"/>
              <a:t>	</a:t>
            </a:r>
            <a:r>
              <a:rPr lang="de-DE" sz="2800" i="1" dirty="0" err="1"/>
              <a:t>doing</a:t>
            </a:r>
            <a:r>
              <a:rPr lang="de-DE" sz="2800" dirty="0"/>
              <a:t>			</a:t>
            </a:r>
            <a:r>
              <a:rPr lang="de-DE" sz="2800" b="1" dirty="0" err="1"/>
              <a:t>intervention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do ...? </a:t>
            </a:r>
            <a:r>
              <a:rPr lang="de-DE" sz="2800" dirty="0" err="1"/>
              <a:t>How</a:t>
            </a:r>
            <a:r>
              <a:rPr lang="de-DE" sz="2800" dirty="0"/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A02A28-D281-8788-1195-120F1E13016A}"/>
              </a:ext>
            </a:extLst>
          </p:cNvPr>
          <p:cNvSpPr txBox="1"/>
          <p:nvPr/>
        </p:nvSpPr>
        <p:spPr>
          <a:xfrm>
            <a:off x="457074" y="4290092"/>
            <a:ext cx="1119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b="1" dirty="0"/>
              <a:t>I</a:t>
            </a:r>
            <a:r>
              <a:rPr lang="de-DE" sz="2800" dirty="0"/>
              <a:t>	</a:t>
            </a:r>
            <a:r>
              <a:rPr lang="de-DE" sz="2800" i="1" dirty="0" err="1"/>
              <a:t>seeing</a:t>
            </a:r>
            <a:r>
              <a:rPr lang="de-DE" sz="2800" dirty="0"/>
              <a:t>		</a:t>
            </a:r>
            <a:r>
              <a:rPr lang="de-DE" sz="2800" b="1" dirty="0" err="1"/>
              <a:t>association</a:t>
            </a:r>
            <a:r>
              <a:rPr lang="de-DE" sz="2800" b="1" dirty="0"/>
              <a:t>		</a:t>
            </a:r>
            <a:r>
              <a:rPr lang="de-DE" sz="2800" dirty="0" err="1"/>
              <a:t>What</a:t>
            </a:r>
            <a:r>
              <a:rPr lang="de-DE" sz="2800" dirty="0"/>
              <a:t> </a:t>
            </a:r>
            <a:r>
              <a:rPr lang="de-DE" sz="2800" dirty="0" err="1"/>
              <a:t>if</a:t>
            </a:r>
            <a:r>
              <a:rPr lang="de-DE" sz="2800" dirty="0"/>
              <a:t> I </a:t>
            </a:r>
            <a:r>
              <a:rPr lang="de-DE" sz="2800" dirty="0" err="1"/>
              <a:t>see</a:t>
            </a:r>
            <a:r>
              <a:rPr lang="de-DE" sz="2800" dirty="0"/>
              <a:t> ...?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/>
              <a:t>Realm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ML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F0C0E2-BCD0-6005-C9C7-F30F5378F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36028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0ED8C-0069-CFAB-7E42-3F4AA1FD6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Simpson</a:t>
            </a:r>
            <a:r>
              <a:rPr lang="en-US" dirty="0"/>
              <a:t>’</a:t>
            </a:r>
            <a:r>
              <a:rPr lang="de-DE" dirty="0"/>
              <a:t>s Paradox</a:t>
            </a:r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0740B6-C5EE-C629-1D08-A2B3756E76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9" r="9358"/>
          <a:stretch/>
        </p:blipFill>
        <p:spPr>
          <a:xfrm>
            <a:off x="1143907" y="2518646"/>
            <a:ext cx="8298181" cy="3644970"/>
          </a:xfrm>
          <a:prstGeom prst="rect">
            <a:avLst/>
          </a:prstGeom>
        </p:spPr>
      </p:pic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1A3D4C3A-9BC2-A468-B39E-7223E1757795}"/>
              </a:ext>
            </a:extLst>
          </p:cNvPr>
          <p:cNvSpPr txBox="1">
            <a:spLocks/>
          </p:cNvSpPr>
          <p:nvPr/>
        </p:nvSpPr>
        <p:spPr>
          <a:xfrm>
            <a:off x="675477" y="1662203"/>
            <a:ext cx="10515600" cy="10487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400" dirty="0" err="1"/>
              <a:t>example</a:t>
            </a:r>
            <a:r>
              <a:rPr lang="de-DE" sz="2400" dirty="0"/>
              <a:t>: </a:t>
            </a:r>
            <a:r>
              <a:rPr lang="de-DE" sz="2400" dirty="0" err="1"/>
              <a:t>monthly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 </a:t>
            </a:r>
            <a:r>
              <a:rPr lang="de-DE" sz="2400" dirty="0" err="1"/>
              <a:t>fashion</a:t>
            </a:r>
            <a:r>
              <a:rPr lang="de-DE" sz="2400" dirty="0"/>
              <a:t> </a:t>
            </a:r>
            <a:r>
              <a:rPr lang="de-DE" sz="2400" dirty="0" err="1"/>
              <a:t>article</a:t>
            </a:r>
            <a:r>
              <a:rPr lang="de-DE" sz="2400" dirty="0"/>
              <a:t> in different </a:t>
            </a:r>
            <a:r>
              <a:rPr lang="de-DE" sz="2400" dirty="0" err="1"/>
              <a:t>shops</a:t>
            </a:r>
            <a:r>
              <a:rPr lang="de-DE" sz="2400" dirty="0"/>
              <a:t> </a:t>
            </a:r>
            <a:r>
              <a:rPr lang="de-DE" sz="2400" dirty="0" err="1"/>
              <a:t>during</a:t>
            </a:r>
            <a:r>
              <a:rPr lang="de-DE" sz="2400" dirty="0"/>
              <a:t> </a:t>
            </a:r>
            <a:r>
              <a:rPr lang="de-DE" sz="2400" dirty="0" err="1"/>
              <a:t>winter</a:t>
            </a:r>
            <a:r>
              <a:rPr lang="de-DE" sz="2400" dirty="0"/>
              <a:t> </a:t>
            </a:r>
            <a:r>
              <a:rPr lang="de-DE" sz="2400" dirty="0" err="1"/>
              <a:t>season</a:t>
            </a:r>
            <a:endParaRPr lang="de-DE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400" dirty="0"/>
              <a:t>Lower </a:t>
            </a:r>
            <a:r>
              <a:rPr lang="de-DE" sz="2400" dirty="0" err="1"/>
              <a:t>price</a:t>
            </a:r>
            <a:r>
              <a:rPr lang="de-DE" sz="2400" dirty="0"/>
              <a:t> </a:t>
            </a:r>
            <a:r>
              <a:rPr lang="de-DE" sz="2400" dirty="0" err="1"/>
              <a:t>yields</a:t>
            </a:r>
            <a:r>
              <a:rPr lang="de-DE" sz="2400" dirty="0"/>
              <a:t> </a:t>
            </a:r>
            <a:r>
              <a:rPr lang="de-DE" sz="2400" dirty="0" err="1"/>
              <a:t>higher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each</a:t>
            </a:r>
            <a:r>
              <a:rPr lang="de-DE" sz="2400" dirty="0"/>
              <a:t> </a:t>
            </a:r>
            <a:r>
              <a:rPr lang="de-DE" sz="2400" dirty="0" err="1"/>
              <a:t>month</a:t>
            </a:r>
            <a:r>
              <a:rPr lang="de-DE" sz="2400" dirty="0"/>
              <a:t> </a:t>
            </a:r>
            <a:r>
              <a:rPr lang="de-DE" sz="2400" dirty="0" err="1"/>
              <a:t>individually</a:t>
            </a:r>
            <a:r>
              <a:rPr lang="de-DE" sz="2400" dirty="0"/>
              <a:t>, but </a:t>
            </a:r>
            <a:r>
              <a:rPr lang="de-DE" sz="2400" dirty="0" err="1"/>
              <a:t>lower</a:t>
            </a:r>
            <a:r>
              <a:rPr lang="de-DE" sz="2400" dirty="0"/>
              <a:t> </a:t>
            </a:r>
            <a:r>
              <a:rPr lang="de-DE" sz="2400" dirty="0" err="1"/>
              <a:t>sales</a:t>
            </a:r>
            <a:r>
              <a:rPr lang="de-DE" sz="2400" dirty="0"/>
              <a:t> </a:t>
            </a:r>
            <a:r>
              <a:rPr lang="de-DE" sz="2400" dirty="0" err="1"/>
              <a:t>overall</a:t>
            </a:r>
            <a:r>
              <a:rPr lang="de-DE" sz="2400" dirty="0"/>
              <a:t>?</a:t>
            </a:r>
          </a:p>
          <a:p>
            <a:endParaRPr lang="de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32E646-AA11-5CEE-6AD4-B7B142600039}"/>
              </a:ext>
            </a:extLst>
          </p:cNvPr>
          <p:cNvSpPr txBox="1"/>
          <p:nvPr/>
        </p:nvSpPr>
        <p:spPr>
          <a:xfrm>
            <a:off x="455486" y="5976564"/>
            <a:ext cx="23423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The Book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Why</a:t>
            </a:r>
            <a:r>
              <a:rPr lang="de-DE" sz="1000" dirty="0"/>
              <a:t> (Pearl, </a:t>
            </a:r>
            <a:r>
              <a:rPr lang="de-DE" sz="1000" dirty="0" err="1"/>
              <a:t>MacKenzie</a:t>
            </a:r>
            <a:r>
              <a:rPr lang="de-DE" sz="1000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EF10E9-725D-7128-6D33-CA1279174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13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BB6E7-6212-E3D8-8D21-7839C71B0BDB}"/>
              </a:ext>
            </a:extLst>
          </p:cNvPr>
          <p:cNvSpPr txBox="1"/>
          <p:nvPr/>
        </p:nvSpPr>
        <p:spPr>
          <a:xfrm>
            <a:off x="3090503" y="6053508"/>
            <a:ext cx="5998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price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513CE-DEAB-8E16-758C-C622ED968ADE}"/>
              </a:ext>
            </a:extLst>
          </p:cNvPr>
          <p:cNvSpPr txBox="1"/>
          <p:nvPr/>
        </p:nvSpPr>
        <p:spPr>
          <a:xfrm>
            <a:off x="7534964" y="6053508"/>
            <a:ext cx="5998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price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2D6A2B-3406-9403-0A26-C761FFF2A121}"/>
              </a:ext>
            </a:extLst>
          </p:cNvPr>
          <p:cNvCxnSpPr/>
          <p:nvPr/>
        </p:nvCxnSpPr>
        <p:spPr>
          <a:xfrm>
            <a:off x="3015855" y="5995226"/>
            <a:ext cx="72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4C5EFA1-2C42-D8A4-B008-17C9DA34205D}"/>
              </a:ext>
            </a:extLst>
          </p:cNvPr>
          <p:cNvCxnSpPr/>
          <p:nvPr/>
        </p:nvCxnSpPr>
        <p:spPr>
          <a:xfrm>
            <a:off x="7439075" y="5984647"/>
            <a:ext cx="72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71A55D7-A373-ACE0-13A7-F2AC1E077EF0}"/>
              </a:ext>
            </a:extLst>
          </p:cNvPr>
          <p:cNvSpPr txBox="1"/>
          <p:nvPr/>
        </p:nvSpPr>
        <p:spPr>
          <a:xfrm>
            <a:off x="1239536" y="4772731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sales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0EFC6A-33EA-0971-9F74-278E49D81254}"/>
              </a:ext>
            </a:extLst>
          </p:cNvPr>
          <p:cNvSpPr txBox="1"/>
          <p:nvPr/>
        </p:nvSpPr>
        <p:spPr>
          <a:xfrm>
            <a:off x="5637363" y="4772731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sales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0B6796E-B15B-A347-E5EB-991A8550E232}"/>
              </a:ext>
            </a:extLst>
          </p:cNvPr>
          <p:cNvCxnSpPr>
            <a:cxnSpLocks/>
          </p:cNvCxnSpPr>
          <p:nvPr/>
        </p:nvCxnSpPr>
        <p:spPr>
          <a:xfrm>
            <a:off x="1125792" y="4664059"/>
            <a:ext cx="9176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F693602-4FC9-4F55-5328-3E21D7CA73AB}"/>
              </a:ext>
            </a:extLst>
          </p:cNvPr>
          <p:cNvCxnSpPr>
            <a:cxnSpLocks/>
          </p:cNvCxnSpPr>
          <p:nvPr/>
        </p:nvCxnSpPr>
        <p:spPr>
          <a:xfrm>
            <a:off x="5506398" y="4592525"/>
            <a:ext cx="9176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73AC348-E084-99EC-9D38-EF7085DE56DC}"/>
              </a:ext>
            </a:extLst>
          </p:cNvPr>
          <p:cNvCxnSpPr>
            <a:cxnSpLocks/>
          </p:cNvCxnSpPr>
          <p:nvPr/>
        </p:nvCxnSpPr>
        <p:spPr>
          <a:xfrm>
            <a:off x="2472011" y="2987658"/>
            <a:ext cx="40181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C842B2D-B8DA-5E85-165F-4CB995C08BD1}"/>
              </a:ext>
            </a:extLst>
          </p:cNvPr>
          <p:cNvCxnSpPr>
            <a:cxnSpLocks/>
          </p:cNvCxnSpPr>
          <p:nvPr/>
        </p:nvCxnSpPr>
        <p:spPr>
          <a:xfrm>
            <a:off x="2204783" y="4051348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3A84686-C9B6-96C0-4A63-B746E2BD0269}"/>
              </a:ext>
            </a:extLst>
          </p:cNvPr>
          <p:cNvCxnSpPr>
            <a:cxnSpLocks/>
          </p:cNvCxnSpPr>
          <p:nvPr/>
        </p:nvCxnSpPr>
        <p:spPr>
          <a:xfrm>
            <a:off x="2453349" y="3783870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787B7C5-B352-7E90-5746-0001205922FF}"/>
              </a:ext>
            </a:extLst>
          </p:cNvPr>
          <p:cNvCxnSpPr>
            <a:cxnSpLocks/>
          </p:cNvCxnSpPr>
          <p:nvPr/>
        </p:nvCxnSpPr>
        <p:spPr>
          <a:xfrm>
            <a:off x="2813944" y="3429000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FD2F17-9021-8624-3FD6-3A2007B7741B}"/>
              </a:ext>
            </a:extLst>
          </p:cNvPr>
          <p:cNvCxnSpPr>
            <a:cxnSpLocks/>
          </p:cNvCxnSpPr>
          <p:nvPr/>
        </p:nvCxnSpPr>
        <p:spPr>
          <a:xfrm>
            <a:off x="3141057" y="3093405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F56C529-6834-23AB-064B-A868F8E48DE8}"/>
              </a:ext>
            </a:extLst>
          </p:cNvPr>
          <p:cNvCxnSpPr>
            <a:cxnSpLocks/>
          </p:cNvCxnSpPr>
          <p:nvPr/>
        </p:nvCxnSpPr>
        <p:spPr>
          <a:xfrm>
            <a:off x="3421516" y="2813487"/>
            <a:ext cx="257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1483C59-FC5F-5B47-BE49-E12A898C836C}"/>
              </a:ext>
            </a:extLst>
          </p:cNvPr>
          <p:cNvSpPr txBox="1"/>
          <p:nvPr/>
        </p:nvSpPr>
        <p:spPr>
          <a:xfrm>
            <a:off x="756140" y="2583875"/>
            <a:ext cx="26064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m</a:t>
            </a:r>
            <a:r>
              <a:rPr lang="en-DE" sz="1600" dirty="0"/>
              <a:t>onths since start of season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28E55E-5C5D-6D39-1A7D-818A0E218EC2}"/>
              </a:ext>
            </a:extLst>
          </p:cNvPr>
          <p:cNvSpPr txBox="1"/>
          <p:nvPr/>
        </p:nvSpPr>
        <p:spPr>
          <a:xfrm>
            <a:off x="3605959" y="2649104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ADBE5D-6E64-358B-D7DA-646689B1E3DB}"/>
              </a:ext>
            </a:extLst>
          </p:cNvPr>
          <p:cNvSpPr txBox="1"/>
          <p:nvPr/>
        </p:nvSpPr>
        <p:spPr>
          <a:xfrm>
            <a:off x="3311597" y="2922429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1A7523-BD54-CCFC-1F5F-19E9326FA9E3}"/>
              </a:ext>
            </a:extLst>
          </p:cNvPr>
          <p:cNvSpPr txBox="1"/>
          <p:nvPr/>
        </p:nvSpPr>
        <p:spPr>
          <a:xfrm>
            <a:off x="3013678" y="325911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9C2E93-3E33-F026-A675-5D8D1F56C31C}"/>
              </a:ext>
            </a:extLst>
          </p:cNvPr>
          <p:cNvSpPr txBox="1"/>
          <p:nvPr/>
        </p:nvSpPr>
        <p:spPr>
          <a:xfrm>
            <a:off x="2653363" y="3614593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20BA119-80CA-2123-AF74-38C6E9C381D4}"/>
              </a:ext>
            </a:extLst>
          </p:cNvPr>
          <p:cNvSpPr txBox="1"/>
          <p:nvPr/>
        </p:nvSpPr>
        <p:spPr>
          <a:xfrm>
            <a:off x="2408925" y="3883381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6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43848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Confounding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>
                  <a:sym typeface="Wingdings" pitchFamily="2" charset="2"/>
                </a:endParaRPr>
              </a:p>
              <a:p>
                <a:pPr>
                  <a:buFont typeface="Wingdings" pitchFamily="2" charset="2"/>
                  <a:buChar char="à"/>
                </a:pPr>
                <a:r>
                  <a:rPr lang="de-DE" dirty="0"/>
                  <a:t> </a:t>
                </a:r>
                <a:r>
                  <a:rPr lang="de-DE" dirty="0" err="1"/>
                  <a:t>spurious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and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(</a:t>
                </a:r>
                <a:r>
                  <a:rPr lang="de-DE" dirty="0" err="1"/>
                  <a:t>overlaying</a:t>
                </a:r>
                <a:r>
                  <a:rPr lang="de-DE" dirty="0"/>
                  <a:t> potential </a:t>
                </a:r>
                <a:r>
                  <a:rPr lang="de-DE" dirty="0" err="1"/>
                  <a:t>true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:r>
                  <a:rPr lang="de-DE" dirty="0" err="1"/>
                  <a:t>principle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en-GB" i="0" u="none" strike="noStrike" dirty="0">
                    <a:solidFill>
                      <a:srgbClr val="202124"/>
                    </a:solidFill>
                    <a:effectLst/>
                  </a:rPr>
                  <a:t>every correlation either due to a direct causal effect linking the correlated entities or brought about by a third factor (confounder)</a:t>
                </a:r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DE0C99BA-34CB-8666-A107-6D031C373953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229F6D5-0AC5-3CAF-74E1-2572D93E85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1AE7F0D-FB7B-796A-D180-DFCB4CDC89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3935076-7761-BDC2-43B9-72A24D2BC1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9719ED2-BCBF-23E0-05F1-8536865D75FC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C1E4AB9-AE07-E8A1-6F1F-23B8E6515E7C}"/>
                </a:ext>
              </a:extLst>
            </p:cNvPr>
            <p:cNvCxnSpPr>
              <a:cxnSpLocks/>
              <a:stCxn id="8" idx="5"/>
              <a:endCxn id="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37C77FB-251A-C38C-DCF9-21E3ACF432AE}"/>
                </a:ext>
              </a:extLst>
            </p:cNvPr>
            <p:cNvCxnSpPr>
              <a:cxnSpLocks/>
              <a:endCxn id="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F0F6030-F492-3EBC-4D86-2A079D1BF4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11AC9F2-CCF6-7612-4D98-5C8D328E41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D303860-5003-9E81-7CE7-2DBC95BD6BA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1F586-D828-AC85-2AC3-7F23C10E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9138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9D83-64A4-3C53-97D5-7979A3620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Pricing in Retail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87C38-FD5C-F468-4679-B3544B286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price setting for a product can be considered a d</a:t>
            </a:r>
            <a:r>
              <a:rPr lang="en-DE" sz="2600" dirty="0"/>
              <a:t>emand shaping method</a:t>
            </a:r>
          </a:p>
          <a:p>
            <a:pPr marL="0" indent="0">
              <a:buNone/>
            </a:pPr>
            <a:r>
              <a:rPr lang="en-GB" sz="2600" dirty="0"/>
              <a:t>the idea is a causal effect: lower price leads to higher demand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by estimating this causal effect one can find an optimal price according to a given policy (like maximizing profit)</a:t>
            </a:r>
            <a:endParaRPr lang="en-GB" sz="2600" dirty="0"/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roblem: confounders influencing both pricing in past (obverved) data and demand, e.g., lowering prices on weekends only for grocery or lowering prices toward end of a season for fashion (most sales at beginning of season)</a:t>
            </a:r>
          </a:p>
          <a:p>
            <a:pPr marL="0" indent="0">
              <a:buNone/>
            </a:pP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47069-74C6-E8C0-167D-0751091BD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719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82324-CE57-4CE6-FEF9-50E74735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Example: Temporal Confounding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55B54-E9AB-8C70-657B-A214D682B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forecasting of times series can rely on endogenous (past values of the time series to forecast in the future) or exogenous (other variables) information</a:t>
            </a:r>
          </a:p>
          <a:p>
            <a:r>
              <a:rPr lang="en-GB" sz="2400" dirty="0"/>
              <a:t>endogenous information means auto-correlation</a:t>
            </a:r>
          </a:p>
          <a:p>
            <a:r>
              <a:rPr lang="en-GB" sz="2400" dirty="0"/>
              <a:t>auto-correlation often spurious (temporal confounding, e.g., common causes at consecutive times), i.e., no direct causal effects</a:t>
            </a:r>
          </a:p>
          <a:p>
            <a:pPr marL="0" indent="0">
              <a:buNone/>
            </a:pPr>
            <a:r>
              <a:rPr lang="en-GB" sz="2400" dirty="0"/>
              <a:t>most s</a:t>
            </a:r>
            <a:r>
              <a:rPr lang="en-DE" sz="2400" dirty="0"/>
              <a:t>tate-of-the-art forecasting methods rely mainly on endogenous information, i.e., temporal confounding</a:t>
            </a:r>
          </a:p>
          <a:p>
            <a:pPr marL="0" indent="0">
              <a:buNone/>
            </a:pPr>
            <a:r>
              <a:rPr lang="en-GB" sz="2400" dirty="0"/>
              <a:t>b</a:t>
            </a:r>
            <a:r>
              <a:rPr lang="en-DE" sz="2400" dirty="0"/>
              <a:t>ut learning of direct causal effects from exogenous information offers several advantages, like </a:t>
            </a:r>
            <a:r>
              <a:rPr lang="en-GB" sz="2400" dirty="0"/>
              <a:t>e</a:t>
            </a:r>
            <a:r>
              <a:rPr lang="en-DE" sz="2400" dirty="0"/>
              <a:t>xplainability, long-term forecasting, </a:t>
            </a:r>
            <a:r>
              <a:rPr lang="en-GB" sz="2400" dirty="0"/>
              <a:t>predictability of r</a:t>
            </a:r>
            <a:r>
              <a:rPr lang="en-DE" sz="2400" dirty="0"/>
              <a:t>are events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one simple possible solution: n</a:t>
            </a:r>
            <a:r>
              <a:rPr lang="en-DE" sz="2400" dirty="0">
                <a:sym typeface="Wingdings" pitchFamily="2" charset="2"/>
              </a:rPr>
              <a:t>o use of target auto-correlation in (quasi-causal) ML model, but subsequent residual correction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3A2B48-7C85-CD10-8C2B-E64B70045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79789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B981D-FFE0-796E-56F3-3E6A22CCC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Interventions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BECF9-A2A3-6EAE-C306-1D3A352C1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aim</a:t>
            </a:r>
            <a:r>
              <a:rPr lang="de-DE" sz="2600" dirty="0">
                <a:sym typeface="Wingdings" pitchFamily="2" charset="2"/>
              </a:rPr>
              <a:t>:</a:t>
            </a: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prediction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average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yet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untried</a:t>
            </a:r>
            <a:r>
              <a:rPr lang="de-DE" sz="2600" dirty="0">
                <a:sym typeface="Wingdings" pitchFamily="2" charset="2"/>
              </a:rPr>
              <a:t>) </a:t>
            </a:r>
            <a:r>
              <a:rPr lang="de-DE" sz="2600" dirty="0" err="1">
                <a:sym typeface="Wingdings" pitchFamily="2" charset="2"/>
              </a:rPr>
              <a:t>actions</a:t>
            </a:r>
            <a:r>
              <a:rPr lang="de-DE" sz="2600" dirty="0">
                <a:sym typeface="Wingdings" pitchFamily="2" charset="2"/>
              </a:rPr>
              <a:t> (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)</a:t>
            </a:r>
          </a:p>
          <a:p>
            <a:pPr marL="0" indent="0">
              <a:buNone/>
            </a:pPr>
            <a:endParaRPr lang="de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de-DE" sz="2600" dirty="0" err="1">
                <a:sym typeface="Wingdings" pitchFamily="2" charset="2"/>
              </a:rPr>
              <a:t>two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ways</a:t>
            </a:r>
            <a:r>
              <a:rPr lang="de-DE" sz="2600" dirty="0">
                <a:sym typeface="Wingdings" pitchFamily="2" charset="2"/>
              </a:rPr>
              <a:t>:</a:t>
            </a:r>
            <a:endParaRPr lang="de-DE" sz="2600" dirty="0"/>
          </a:p>
          <a:p>
            <a:r>
              <a:rPr lang="de-DE" sz="2600" dirty="0" err="1"/>
              <a:t>intervene</a:t>
            </a:r>
            <a:r>
              <a:rPr lang="de-DE" sz="2600" dirty="0"/>
              <a:t> via </a:t>
            </a:r>
            <a:r>
              <a:rPr lang="de-DE" sz="2600" dirty="0" err="1"/>
              <a:t>randomized</a:t>
            </a:r>
            <a:r>
              <a:rPr lang="de-DE" sz="2600" dirty="0"/>
              <a:t> </a:t>
            </a:r>
            <a:r>
              <a:rPr lang="de-DE" sz="2600" dirty="0" err="1"/>
              <a:t>controlled</a:t>
            </a:r>
            <a:r>
              <a:rPr lang="de-DE" sz="2600" dirty="0"/>
              <a:t> </a:t>
            </a:r>
            <a:r>
              <a:rPr lang="de-DE" sz="2600" dirty="0" err="1"/>
              <a:t>trials</a:t>
            </a:r>
            <a:r>
              <a:rPr lang="de-DE" sz="2600" dirty="0"/>
              <a:t> (RCT): </a:t>
            </a:r>
            <a:r>
              <a:rPr lang="de-DE" sz="2600" dirty="0" err="1"/>
              <a:t>set</a:t>
            </a:r>
            <a:r>
              <a:rPr lang="de-DE" sz="2600" dirty="0"/>
              <a:t> </a:t>
            </a:r>
            <a:r>
              <a:rPr lang="de-DE" sz="2600" dirty="0" err="1"/>
              <a:t>action</a:t>
            </a:r>
            <a:r>
              <a:rPr lang="de-DE" sz="2600" dirty="0"/>
              <a:t> </a:t>
            </a:r>
            <a:r>
              <a:rPr lang="de-DE" sz="2600" dirty="0" err="1"/>
              <a:t>randomly</a:t>
            </a:r>
            <a:r>
              <a:rPr lang="de-DE" sz="2600" dirty="0"/>
              <a:t> and check </a:t>
            </a:r>
            <a:r>
              <a:rPr lang="de-DE" sz="2600" dirty="0" err="1"/>
              <a:t>effect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>
                <a:sym typeface="Wingdings" pitchFamily="2" charset="2"/>
              </a:rPr>
              <a:t>physically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disassociate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cause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confounders</a:t>
            </a:r>
            <a:endParaRPr lang="de-DE" sz="2600" dirty="0">
              <a:sym typeface="Wingdings" pitchFamily="2" charset="2"/>
            </a:endParaRPr>
          </a:p>
          <a:p>
            <a:r>
              <a:rPr lang="de-DE" sz="2600" dirty="0" err="1">
                <a:sym typeface="Wingdings" pitchFamily="2" charset="2"/>
              </a:rPr>
              <a:t>causal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model</a:t>
            </a:r>
            <a:r>
              <a:rPr lang="de-DE" sz="2600" dirty="0">
                <a:sym typeface="Wingdings" pitchFamily="2" charset="2"/>
              </a:rPr>
              <a:t>: </a:t>
            </a:r>
            <a:r>
              <a:rPr lang="de-DE" sz="2600" dirty="0" err="1">
                <a:sym typeface="Wingdings" pitchFamily="2" charset="2"/>
              </a:rPr>
              <a:t>emulating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by</a:t>
            </a:r>
            <a:r>
              <a:rPr lang="de-DE" sz="2600" dirty="0">
                <a:sym typeface="Wingdings" pitchFamily="2" charset="2"/>
              </a:rPr>
              <a:t> smart </a:t>
            </a:r>
            <a:r>
              <a:rPr lang="de-DE" sz="2600" dirty="0" err="1">
                <a:sym typeface="Wingdings" pitchFamily="2" charset="2"/>
              </a:rPr>
              <a:t>calculations</a:t>
            </a:r>
            <a:r>
              <a:rPr lang="de-DE" sz="2600" dirty="0">
                <a:sym typeface="Wingdings" pitchFamily="2" charset="2"/>
              </a:rPr>
              <a:t>  </a:t>
            </a:r>
            <a:r>
              <a:rPr lang="de-DE" sz="2600" dirty="0" err="1">
                <a:sym typeface="Wingdings" pitchFamily="2" charset="2"/>
              </a:rPr>
              <a:t>predict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effects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of</a:t>
            </a:r>
            <a:r>
              <a:rPr lang="de-DE" sz="2600" dirty="0">
                <a:sym typeface="Wingdings" pitchFamily="2" charset="2"/>
              </a:rPr>
              <a:t> potential </a:t>
            </a:r>
            <a:r>
              <a:rPr lang="de-DE" sz="2600" dirty="0" err="1">
                <a:sym typeface="Wingdings" pitchFamily="2" charset="2"/>
              </a:rPr>
              <a:t>interventions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from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observational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studies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only</a:t>
            </a:r>
            <a:r>
              <a:rPr lang="de-DE" sz="2600" dirty="0">
                <a:sym typeface="Wingdings" pitchFamily="2" charset="2"/>
              </a:rPr>
              <a:t>, i.e., </a:t>
            </a:r>
            <a:r>
              <a:rPr lang="de-DE" sz="2600" dirty="0" err="1">
                <a:sym typeface="Wingdings" pitchFamily="2" charset="2"/>
              </a:rPr>
              <a:t>without</a:t>
            </a:r>
            <a:r>
              <a:rPr lang="de-DE" sz="2600" dirty="0">
                <a:sym typeface="Wingdings" pitchFamily="2" charset="2"/>
              </a:rPr>
              <a:t> </a:t>
            </a:r>
            <a:r>
              <a:rPr lang="de-DE" sz="2600" dirty="0" err="1">
                <a:sym typeface="Wingdings" pitchFamily="2" charset="2"/>
              </a:rPr>
              <a:t>experiment</a:t>
            </a:r>
            <a:endParaRPr lang="de-DE" sz="2600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6F0E-A415-6FBF-76A1-BEF5897F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187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CF76-2DE5-9006-AC8F-94AECD3B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for Average Causal Effects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296168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dirty="0"/>
                  <a:t>causal </a:t>
                </a:r>
                <a:r>
                  <a:rPr lang="de-DE" dirty="0" err="1"/>
                  <a:t>effect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confounded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common</a:t>
                </a:r>
                <a:r>
                  <a:rPr lang="de-DE" dirty="0"/>
                  <a:t> </a:t>
                </a:r>
                <a:r>
                  <a:rPr lang="de-DE" dirty="0" err="1"/>
                  <a:t>cause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solution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computation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average</a:t>
                </a:r>
                <a:r>
                  <a:rPr lang="de-DE" dirty="0"/>
                  <a:t>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if</a:t>
                </a:r>
                <a:r>
                  <a:rPr lang="de-DE" dirty="0"/>
                  <a:t> </a:t>
                </a:r>
                <a:r>
                  <a:rPr lang="de-DE" dirty="0" err="1"/>
                  <a:t>there</a:t>
                </a:r>
                <a:r>
                  <a:rPr lang="de-DE" dirty="0"/>
                  <a:t> </a:t>
                </a:r>
                <a:r>
                  <a:rPr lang="de-DE" dirty="0" err="1"/>
                  <a:t>are</a:t>
                </a:r>
                <a:r>
                  <a:rPr lang="de-DE" dirty="0"/>
                  <a:t> </a:t>
                </a:r>
                <a:r>
                  <a:rPr lang="de-DE" dirty="0" err="1"/>
                  <a:t>measurements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dirty="0"/>
                  <a:t>), i.e.</a:t>
                </a:r>
                <a:r>
                  <a:rPr lang="en-DE" dirty="0"/>
                  <a:t>, stratification of data in terms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DE" dirty="0"/>
              </a:p>
              <a:p>
                <a:pPr marL="0" indent="0">
                  <a:buNone/>
                </a:pPr>
                <a:r>
                  <a:rPr lang="de-DE" sz="2800" dirty="0"/>
                  <a:t>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e-DE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de-DE" sz="28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de-DE" dirty="0" err="1"/>
                  <a:t>fashion</a:t>
                </a:r>
                <a:r>
                  <a:rPr lang="de-DE" dirty="0"/>
                  <a:t> </a:t>
                </a:r>
                <a:r>
                  <a:rPr lang="de-DE" dirty="0" err="1"/>
                  <a:t>example</a:t>
                </a:r>
                <a:r>
                  <a:rPr lang="de-DE" dirty="0"/>
                  <a:t>: </a:t>
                </a:r>
                <a:r>
                  <a:rPr lang="de-DE" dirty="0" err="1"/>
                  <a:t>adjust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months</a:t>
                </a:r>
                <a:r>
                  <a:rPr lang="de-DE" dirty="0"/>
                  <a:t>-in-</a:t>
                </a:r>
                <a:r>
                  <a:rPr lang="de-DE" dirty="0" err="1"/>
                  <a:t>season</a:t>
                </a:r>
                <a:r>
                  <a:rPr lang="de-DE" dirty="0"/>
                  <a:t> </a:t>
                </a:r>
                <a:r>
                  <a:rPr lang="de-DE" dirty="0" err="1"/>
                  <a:t>groups</a:t>
                </a: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22C493-E6F9-2A35-1465-48A69BF771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296168" cy="4351338"/>
              </a:xfrm>
              <a:blipFill>
                <a:blip r:embed="rId2"/>
                <a:stretch>
                  <a:fillRect l="-1529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DCD9A8-3CE4-3A55-E863-F69E2B91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18</a:t>
            </a:fld>
            <a:endParaRPr lang="en-DE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C233948-28F4-5007-8117-229311086B01}"/>
              </a:ext>
            </a:extLst>
          </p:cNvPr>
          <p:cNvGrpSpPr/>
          <p:nvPr/>
        </p:nvGrpSpPr>
        <p:grpSpPr>
          <a:xfrm>
            <a:off x="8806200" y="2123402"/>
            <a:ext cx="3041041" cy="2579884"/>
            <a:chOff x="8594740" y="3240973"/>
            <a:chExt cx="3041041" cy="257988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66A9315-6F65-1C65-2085-63DD30C0D3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1728FB2-27CA-1263-E40B-241B93EC15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7DAFBC4-F4F3-8B4E-7D36-8E659CBE00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D30C110-FBE7-DB2A-08D6-3B7684E4424F}"/>
                </a:ext>
              </a:extLst>
            </p:cNvPr>
            <p:cNvCxnSpPr>
              <a:cxnSpLocks/>
              <a:stCxn id="26" idx="6"/>
              <a:endCxn id="2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0DA7388-765D-656D-850C-CF938BC4C3BB}"/>
                </a:ext>
              </a:extLst>
            </p:cNvPr>
            <p:cNvCxnSpPr>
              <a:cxnSpLocks/>
              <a:stCxn id="28" idx="5"/>
              <a:endCxn id="2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D5A6002-7367-D4BA-DA96-418D31404E09}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/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607BAA6-3882-C85B-0D8A-5D5B3E0122B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240973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/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A3966-90E7-413B-0159-2EB947EE4F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6859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/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C50D6DA-1EF7-FA44-C542-0EDC96AE9C0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66859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675955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25E7-B6DF-6D6F-8166-1B908495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Colliders and Mediators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CB0657-D041-7889-DFC9-3D844D155A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06007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600" dirty="0" err="1"/>
                  <a:t>unwanted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adjusting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third</a:t>
                </a:r>
                <a:r>
                  <a:rPr lang="de-DE" sz="2600" dirty="0"/>
                  <a:t> variable on </a:t>
                </a:r>
                <a:r>
                  <a:rPr lang="de-DE" sz="2600" dirty="0" err="1"/>
                  <a:t>causal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between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collider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endParaRPr lang="de-DE" sz="2600" dirty="0"/>
              </a:p>
              <a:p>
                <a:r>
                  <a:rPr lang="de-DE" sz="2600" dirty="0" err="1"/>
                  <a:t>correlation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without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causation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exception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common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cause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principle</a:t>
                </a:r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selection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bias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mediator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de-DE" sz="2600" dirty="0"/>
                  <a:t> (</a:t>
                </a:r>
                <a:r>
                  <a:rPr lang="de-DE" sz="2600" dirty="0" err="1"/>
                  <a:t>mechanism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effects</a:t>
                </a:r>
                <a:r>
                  <a:rPr lang="de-DE" sz="2600" dirty="0"/>
                  <a:t>)</a:t>
                </a:r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</a:t>
                </a:r>
                <a:r>
                  <a:rPr lang="de-DE" sz="2600" dirty="0" err="1"/>
                  <a:t>need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counterfactual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description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CB0657-D041-7889-DFC9-3D844D155A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060074" cy="4351338"/>
              </a:xfrm>
              <a:blipFill>
                <a:blip r:embed="rId2"/>
                <a:stretch>
                  <a:fillRect l="-1616" t="-2035" r="-180" b="-81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BDF147DE-0647-B837-72B9-E2BD4B720F0A}"/>
              </a:ext>
            </a:extLst>
          </p:cNvPr>
          <p:cNvGrpSpPr/>
          <p:nvPr/>
        </p:nvGrpSpPr>
        <p:grpSpPr>
          <a:xfrm>
            <a:off x="8062382" y="4425692"/>
            <a:ext cx="2700000" cy="1644713"/>
            <a:chOff x="7353253" y="3707232"/>
            <a:chExt cx="2700000" cy="164471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C6F173C-87D3-7B08-5C4D-469C83E2B6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5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466ECDB-6430-B070-49D4-E553F7A779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73253" y="517194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BE82309-C1A0-1D86-E2BA-CB2D0DB5D1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13253" y="370723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3E2C630-542E-F7BA-2AC6-5C704A44C245}"/>
                </a:ext>
              </a:extLst>
            </p:cNvPr>
            <p:cNvCxnSpPr>
              <a:cxnSpLocks/>
            </p:cNvCxnSpPr>
            <p:nvPr/>
          </p:nvCxnSpPr>
          <p:spPr>
            <a:xfrm>
              <a:off x="7533253" y="5261945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90BC5AC-95C6-EB80-68A3-A46F9ECD2C65}"/>
                </a:ext>
              </a:extLst>
            </p:cNvPr>
            <p:cNvCxnSpPr>
              <a:cxnSpLocks/>
            </p:cNvCxnSpPr>
            <p:nvPr/>
          </p:nvCxnSpPr>
          <p:spPr>
            <a:xfrm>
              <a:off x="8766893" y="386087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E86F9DD-67B2-EAD4-7DD9-66FCBD2FC13C}"/>
                </a:ext>
              </a:extLst>
            </p:cNvPr>
            <p:cNvCxnSpPr>
              <a:cxnSpLocks/>
              <a:stCxn id="9" idx="7"/>
            </p:cNvCxnSpPr>
            <p:nvPr/>
          </p:nvCxnSpPr>
          <p:spPr>
            <a:xfrm flipV="1">
              <a:off x="7506893" y="3860872"/>
              <a:ext cx="113272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81E1F6-FC80-F69C-68BB-9BA5572D80B0}"/>
              </a:ext>
            </a:extLst>
          </p:cNvPr>
          <p:cNvGrpSpPr/>
          <p:nvPr/>
        </p:nvGrpSpPr>
        <p:grpSpPr>
          <a:xfrm>
            <a:off x="8638661" y="1666760"/>
            <a:ext cx="2695609" cy="1642653"/>
            <a:chOff x="7929532" y="1396169"/>
            <a:chExt cx="2695609" cy="164265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72FFFAB-8F53-E228-8338-BA866EDECC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29532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CECBA3D-019F-8AA0-D7A1-598FE2F44706}"/>
                </a:ext>
              </a:extLst>
            </p:cNvPr>
            <p:cNvCxnSpPr>
              <a:cxnSpLocks/>
            </p:cNvCxnSpPr>
            <p:nvPr/>
          </p:nvCxnSpPr>
          <p:spPr>
            <a:xfrm>
              <a:off x="8083172" y="1549809"/>
              <a:ext cx="1171140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29A2323-12D0-D471-95B1-E9AA1E82FA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27952" y="285882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BEFE93F-05BA-7A27-D465-022D0310CA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45141" y="139616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2050E16-B18D-775B-D67C-962B6F8450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81592" y="1549809"/>
              <a:ext cx="1089909" cy="1335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E2D947B-31ED-6DC8-CDBD-297656202A2C}"/>
                </a:ext>
              </a:extLst>
            </p:cNvPr>
            <p:cNvCxnSpPr>
              <a:cxnSpLocks/>
              <a:stCxn id="13" idx="6"/>
              <a:endCxn id="18" idx="2"/>
            </p:cNvCxnSpPr>
            <p:nvPr/>
          </p:nvCxnSpPr>
          <p:spPr>
            <a:xfrm>
              <a:off x="8109532" y="1486169"/>
              <a:ext cx="2335609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dash"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81DC0FF-E1C5-B773-8307-C2BDE57F6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/>
              <p:nvPr/>
            </p:nvSpPr>
            <p:spPr>
              <a:xfrm>
                <a:off x="8229331" y="1470430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82F4E2-F562-22E6-0A64-DCACEB698E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9331" y="1470430"/>
                <a:ext cx="52905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/>
              <p:nvPr/>
            </p:nvSpPr>
            <p:spPr>
              <a:xfrm>
                <a:off x="11214545" y="148024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649707F-F51D-2577-E3AC-96D3D34EA9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14545" y="1480241"/>
                <a:ext cx="529055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/>
              <p:nvPr/>
            </p:nvSpPr>
            <p:spPr>
              <a:xfrm>
                <a:off x="9772973" y="32274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𝑍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232535-89C1-1F23-20E8-864E85FA41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72973" y="3227403"/>
                <a:ext cx="50821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/>
              <p:nvPr/>
            </p:nvSpPr>
            <p:spPr>
              <a:xfrm>
                <a:off x="9108581" y="3949931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5D76582-D4CA-7FC6-DB03-007C1911FE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8581" y="3949931"/>
                <a:ext cx="607602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/>
              <p:nvPr/>
            </p:nvSpPr>
            <p:spPr>
              <a:xfrm>
                <a:off x="7887854" y="5979581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00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E488BD4-3B9B-DE1B-C3E2-AA2D03E08A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7854" y="5979581"/>
                <a:ext cx="529055" cy="55399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/>
              <p:nvPr/>
            </p:nvSpPr>
            <p:spPr>
              <a:xfrm>
                <a:off x="10407854" y="5976777"/>
                <a:ext cx="52905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FC9A4D8-2E64-3793-8E88-4493E2BDCE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07854" y="5976777"/>
                <a:ext cx="529055" cy="55399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742D5412-1ED1-6AE5-9C21-E65B867CF0C9}"/>
              </a:ext>
            </a:extLst>
          </p:cNvPr>
          <p:cNvSpPr txBox="1"/>
          <p:nvPr/>
        </p:nvSpPr>
        <p:spPr>
          <a:xfrm>
            <a:off x="8493858" y="5983712"/>
            <a:ext cx="195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irect causal effect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7EDA95-DDAE-93F6-1E2F-BB7BC1677C7D}"/>
              </a:ext>
            </a:extLst>
          </p:cNvPr>
          <p:cNvSpPr txBox="1"/>
          <p:nvPr/>
        </p:nvSpPr>
        <p:spPr>
          <a:xfrm>
            <a:off x="8493858" y="4821908"/>
            <a:ext cx="2178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ind</a:t>
            </a:r>
            <a:r>
              <a:rPr lang="en-DE" dirty="0"/>
              <a:t>irect causal effect</a:t>
            </a:r>
          </a:p>
        </p:txBody>
      </p:sp>
    </p:spTree>
    <p:extLst>
      <p:ext uri="{BB962C8B-B14F-4D97-AF65-F5344CB8AC3E}">
        <p14:creationId xmlns:p14="http://schemas.microsoft.com/office/powerpoint/2010/main" val="3188303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8D744-6F61-5422-BD16-966CB4B6B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Data-Generating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ED84B-FA05-A62D-AC9E-7FBEDD475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story behind the data as important as the data itself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W</a:t>
            </a:r>
            <a:r>
              <a:rPr lang="en-DE" dirty="0"/>
              <a:t>hy are the statistical dependencies as observed?</a:t>
            </a:r>
          </a:p>
          <a:p>
            <a:pPr>
              <a:buFont typeface="Wingdings" pitchFamily="2" charset="2"/>
              <a:buChar char="à"/>
            </a:pPr>
            <a:r>
              <a:rPr lang="en-GB" dirty="0"/>
              <a:t> d</a:t>
            </a:r>
            <a:r>
              <a:rPr lang="en-DE" dirty="0"/>
              <a:t>ata-generating process mostly governed by causal dependencies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but l</a:t>
            </a:r>
            <a:r>
              <a:rPr lang="en-DE" dirty="0"/>
              <a:t>anguage of algebra symmetric</a:t>
            </a:r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o way to tell that a storm causes barometer to go down and not the other way around </a:t>
            </a:r>
            <a:r>
              <a:rPr lang="en-DE" dirty="0">
                <a:sym typeface="Wingdings" pitchFamily="2" charset="2"/>
              </a:rPr>
              <a:t> need for asymmetric mathematical language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BBBFAA-F18C-FD3E-4103-E7BE815FC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2616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6E91-B2B8-43BB-4F06-4A21DF893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Back-Door Criterion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to stop information flow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(d-separation):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adjust</a:t>
                </a:r>
                <a:r>
                  <a:rPr lang="en-US" sz="2600" dirty="0"/>
                  <a:t> for Z</a:t>
                </a:r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	 do </a:t>
                </a:r>
                <a:r>
                  <a:rPr lang="en-US" sz="2600" b="1" dirty="0">
                    <a:sym typeface="Wingdings" pitchFamily="2" charset="2"/>
                  </a:rPr>
                  <a:t>not</a:t>
                </a:r>
                <a:r>
                  <a:rPr lang="en-US" sz="2600" dirty="0">
                    <a:sym typeface="Wingdings" pitchFamily="2" charset="2"/>
                  </a:rPr>
                  <a:t> adjust</a:t>
                </a:r>
                <a:r>
                  <a:rPr lang="en-US" sz="2600" dirty="0"/>
                  <a:t> for Z</a:t>
                </a:r>
              </a:p>
              <a:p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back-door path: any path from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to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starting with an arrow pointing into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de-confounding </a:t>
                </a:r>
                <a14:m>
                  <m:oMath xmlns:m="http://schemas.openxmlformats.org/officeDocument/2006/math">
                    <m:r>
                      <a:rPr lang="de-DE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600" dirty="0"/>
                  <a:t> means blocking all back-door paths</a:t>
                </a:r>
              </a:p>
              <a:p>
                <a:pPr marL="0" indent="0">
                  <a:buNone/>
                </a:pPr>
                <a:r>
                  <a:rPr lang="en-US" sz="2600" dirty="0"/>
                  <a:t>(which need to be identified before)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9CC38-97C7-6F26-E7B2-C83AF7AFC4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411EC-B359-6C74-F8E3-BBB869505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59974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de-DE" sz="4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</a:t>
                </a:r>
                <a:r>
                  <a:rPr lang="de-DE" dirty="0" err="1"/>
                  <a:t>Calculus</a:t>
                </a:r>
                <a:endParaRPr lang="en-DE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B56EEB2-30B6-8C07-1E61-DCB815CBA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08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effect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intervention</a:t>
                </a:r>
                <a:r>
                  <a:rPr lang="de-DE" dirty="0"/>
                  <a:t> </a:t>
                </a:r>
                <a:r>
                  <a:rPr lang="de-DE" dirty="0" err="1"/>
                  <a:t>represented</a:t>
                </a:r>
                <a:r>
                  <a:rPr lang="de-DE" dirty="0"/>
                  <a:t>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aim</a:t>
                </a:r>
                <a:r>
                  <a:rPr lang="de-DE" dirty="0"/>
                  <a:t>: </a:t>
                </a:r>
                <a:r>
                  <a:rPr lang="de-DE" dirty="0" err="1"/>
                  <a:t>calculate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r>
                  <a:rPr lang="de-DE" dirty="0"/>
                  <a:t> in </a:t>
                </a:r>
                <a:r>
                  <a:rPr lang="de-DE" dirty="0" err="1"/>
                  <a:t>terms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such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no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dirty="0"/>
                  <a:t>-operator </a:t>
                </a:r>
                <a:r>
                  <a:rPr lang="de-DE" dirty="0" err="1"/>
                  <a:t>remaining</a:t>
                </a:r>
                <a:r>
                  <a:rPr lang="de-DE" dirty="0"/>
                  <a:t>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can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calculated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observational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endParaRPr lang="de-DE" i="1" dirty="0"/>
              </a:p>
              <a:p>
                <a:pPr marL="0" indent="0">
                  <a:buNone/>
                </a:pPr>
                <a:endParaRPr lang="de-DE" i="1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𝑑𝑜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means</a:t>
                </a:r>
                <a:r>
                  <a:rPr lang="de-DE" dirty="0"/>
                  <a:t> </a:t>
                </a:r>
                <a:r>
                  <a:rPr lang="de-DE" dirty="0" err="1"/>
                  <a:t>removing</a:t>
                </a:r>
                <a:r>
                  <a:rPr lang="de-DE" dirty="0"/>
                  <a:t> all </a:t>
                </a:r>
                <a:r>
                  <a:rPr lang="de-DE" dirty="0" err="1"/>
                  <a:t>arrows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a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diagram</a:t>
                </a:r>
                <a:r>
                  <a:rPr lang="de-DE" dirty="0"/>
                  <a:t> </a:t>
                </a:r>
                <a:r>
                  <a:rPr lang="de-DE" dirty="0" err="1"/>
                  <a:t>going</a:t>
                </a:r>
                <a:r>
                  <a:rPr lang="de-DE" dirty="0"/>
                  <a:t> </a:t>
                </a:r>
                <a:r>
                  <a:rPr lang="de-DE" dirty="0" err="1"/>
                  <a:t>into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definition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confounding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</m:oMath>
                </a14:m>
                <a:endParaRPr lang="de-DE" dirty="0"/>
              </a:p>
              <a:p>
                <a:pPr marL="0" indent="0">
                  <a:buNone/>
                </a:pPr>
                <a:r>
                  <a:rPr lang="en-US" dirty="0"/>
                  <a:t>back-door adjustment: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1"/>
                          </m:rP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de-DE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3F1989-9D96-C99B-EF6D-C39A902E55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06" t="-3198" r="-844" b="-197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2FAFE7-23A2-A13C-15BA-6D854F65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8545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E1361-1750-5FFF-9B1A-372AFC96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Front-Door Criterion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unobservable confounder </a:t>
                </a:r>
                <a:r>
                  <a:rPr lang="en-US" sz="2600" dirty="0">
                    <a:sym typeface="Wingdings" pitchFamily="2" charset="2"/>
                  </a:rPr>
                  <a:t> no back-door adjustment</a:t>
                </a: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front-door adjustment by means of observable mediator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26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6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6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nary>
                      <m:r>
                        <a:rPr lang="de-DE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de-DE" sz="26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de-DE" sz="26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derived from simple axioms of do-calculus:</a:t>
                </a:r>
              </a:p>
              <a:p>
                <a:pPr marL="744538" lvl="1" indent="-457200"/>
                <a:r>
                  <a:rPr lang="en-US" dirty="0"/>
                  <a:t>o</a:t>
                </a:r>
                <a:r>
                  <a:rPr lang="en-US" b="0" dirty="0"/>
                  <a:t>bservation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/>
                  <a:t> irrelevant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𝑑𝑜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dirty="0"/>
                  <a:t> blocking all back-door paths</a:t>
                </a:r>
                <a:r>
                  <a:rPr lang="de-DE" b="0" dirty="0"/>
                  <a:t>:</a:t>
                </a:r>
                <a:r>
                  <a:rPr lang="de-DE" dirty="0"/>
                  <a:t>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4538" lvl="1" indent="-457200"/>
                <a:r>
                  <a:rPr lang="en-US" dirty="0"/>
                  <a:t>no causal paths from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b="0" dirty="0"/>
                  <a:t>: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𝑑𝑜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37313D-990C-1429-D42B-C5E2F83A2C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712609" cy="4351338"/>
              </a:xfrm>
              <a:blipFill>
                <a:blip r:embed="rId2"/>
                <a:stretch>
                  <a:fillRect l="-947" t="-15988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898D55ED-2792-9F1C-CFBE-6096BBEDE3F7}"/>
              </a:ext>
            </a:extLst>
          </p:cNvPr>
          <p:cNvGrpSpPr/>
          <p:nvPr/>
        </p:nvGrpSpPr>
        <p:grpSpPr>
          <a:xfrm>
            <a:off x="9184448" y="472758"/>
            <a:ext cx="2700000" cy="1644713"/>
            <a:chOff x="9147124" y="696702"/>
            <a:chExt cx="2700000" cy="164471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F329DF0-907D-5A4A-2C7D-909A0B5431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4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0EB25BA-5E27-AD42-B4FF-8E5BF40E33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66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F8DFB7-C785-4B7B-29E8-1D5D3DBBEA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696702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A39A6C5-A0BE-6669-E524-4E28002AA132}"/>
                </a:ext>
              </a:extLst>
            </p:cNvPr>
            <p:cNvCxnSpPr>
              <a:cxnSpLocks/>
              <a:stCxn id="11" idx="5"/>
            </p:cNvCxnSpPr>
            <p:nvPr/>
          </p:nvCxnSpPr>
          <p:spPr>
            <a:xfrm>
              <a:off x="10560764" y="850342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1044FF6-98A7-997D-3899-E6581B352363}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9300764" y="850342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A20AF33-D8A1-9C3D-7D00-8D0E504154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7124" y="2161415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2BAB112-E5F3-852A-A706-B3A010261231}"/>
                </a:ext>
              </a:extLst>
            </p:cNvPr>
            <p:cNvCxnSpPr>
              <a:cxnSpLocks/>
              <a:stCxn id="8" idx="6"/>
              <a:endCxn id="16" idx="2"/>
            </p:cNvCxnSpPr>
            <p:nvPr/>
          </p:nvCxnSpPr>
          <p:spPr>
            <a:xfrm>
              <a:off x="932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A89AEBD-7997-28A4-B626-B83A751A6E11}"/>
                </a:ext>
              </a:extLst>
            </p:cNvPr>
            <p:cNvCxnSpPr>
              <a:cxnSpLocks/>
              <a:stCxn id="16" idx="6"/>
              <a:endCxn id="9" idx="2"/>
            </p:cNvCxnSpPr>
            <p:nvPr/>
          </p:nvCxnSpPr>
          <p:spPr>
            <a:xfrm>
              <a:off x="10587124" y="2251415"/>
              <a:ext cx="1080000" cy="0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840CB560-300F-63DB-6011-81091568C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22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/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AF2C0FC-BD04-9529-1360-8ED96CAED5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4268" y="-3077"/>
                <a:ext cx="517385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/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CDBDDEC-3A22-90E3-B3A8-613292C51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9160" y="2036963"/>
                <a:ext cx="607602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/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3000" b="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D47692E-195A-A6D4-7025-77A516A87B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3220" y="2036803"/>
                <a:ext cx="529056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/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de-DE" sz="30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D3DEA77-D6CC-7BB6-AA5F-5F48C477A1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2821" y="2036803"/>
                <a:ext cx="508216" cy="5539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BF2E00D-C714-06DB-1EDE-00B01145220D}"/>
                  </a:ext>
                </a:extLst>
              </p:cNvPr>
              <p:cNvSpPr txBox="1"/>
              <p:nvPr/>
            </p:nvSpPr>
            <p:spPr>
              <a:xfrm>
                <a:off x="2779047" y="3609774"/>
                <a:ext cx="4697953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600" dirty="0"/>
                  <a:t>a</a:t>
                </a:r>
                <a:r>
                  <a:rPr lang="en-DE" sz="2600" dirty="0"/>
                  <a:t>djust for two variables: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BF2E00D-C714-06DB-1EDE-00B0114522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9047" y="3609774"/>
                <a:ext cx="4697953" cy="492443"/>
              </a:xfrm>
              <a:prstGeom prst="rect">
                <a:avLst/>
              </a:prstGeom>
              <a:blipFill>
                <a:blip r:embed="rId7"/>
                <a:stretch>
                  <a:fillRect l="-2156" t="-12500" b="-2750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79E041A-9790-0516-762B-227940462B0B}"/>
              </a:ext>
            </a:extLst>
          </p:cNvPr>
          <p:cNvCxnSpPr/>
          <p:nvPr/>
        </p:nvCxnSpPr>
        <p:spPr>
          <a:xfrm flipH="1" flipV="1">
            <a:off x="5355771" y="3256384"/>
            <a:ext cx="933062" cy="438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708116C-3E2C-6653-EEFC-90616FCDC28E}"/>
              </a:ext>
            </a:extLst>
          </p:cNvPr>
          <p:cNvCxnSpPr/>
          <p:nvPr/>
        </p:nvCxnSpPr>
        <p:spPr>
          <a:xfrm flipV="1">
            <a:off x="7221894" y="3191069"/>
            <a:ext cx="2379306" cy="503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64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7CFE-E91C-6D61-8184-E5B1917F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Individual Causal Effects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1A9C7-B738-F387-F111-9CA2F630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55598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944A9-42AC-9427-5EDE-F2C3836E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so far: average causal effects over (sub-)populations by means of interventions (RCTs, </a:t>
                </a:r>
                <a14:m>
                  <m:oMath xmlns:m="http://schemas.openxmlformats.org/officeDocument/2006/math"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en-US" sz="2400" dirty="0"/>
                  <a:t>-calculus)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individual causal effects, </a:t>
                </a:r>
                <a:r>
                  <a:rPr lang="de-DE" sz="2400" dirty="0" err="1"/>
                  <a:t>acting</a:t>
                </a:r>
                <a:r>
                  <a:rPr lang="de-DE" sz="2400" dirty="0"/>
                  <a:t> on individual </a:t>
                </a:r>
                <a:r>
                  <a:rPr lang="de-DE" sz="2400" dirty="0" err="1"/>
                  <a:t>units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sz="2400" dirty="0"/>
                  <a:t>, as counterfactuals:</a:t>
                </a:r>
              </a:p>
              <a:p>
                <a:pPr marL="0" indent="0">
                  <a:buNone/>
                </a:pPr>
                <a:r>
                  <a:rPr lang="en-US" sz="2400" i="1" dirty="0"/>
                  <a:t>What happened?	</a:t>
                </a:r>
                <a:r>
                  <a:rPr lang="en-US" sz="2400" dirty="0"/>
                  <a:t>and	</a:t>
                </a:r>
                <a:r>
                  <a:rPr lang="en-US" sz="2400" i="1" dirty="0"/>
                  <a:t>What could have happened?</a:t>
                </a: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only one realization per individual: </a:t>
                </a:r>
                <a:r>
                  <a:rPr lang="en-US" sz="2400" dirty="0">
                    <a:sym typeface="Wingdings" pitchFamily="2" charset="2"/>
                  </a:rPr>
                  <a:t>cannot simply measure difference between respective potential outcomes (all but one </a:t>
                </a:r>
                <a:r>
                  <a:rPr lang="de-DE" sz="2400" dirty="0" err="1"/>
                  <a:t>purely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hypothetical</a:t>
                </a:r>
                <a:r>
                  <a:rPr lang="en-US" sz="2400" dirty="0">
                    <a:sym typeface="Wingdings" pitchFamily="2" charset="2"/>
                  </a:rPr>
                  <a:t>)</a:t>
                </a:r>
              </a:p>
              <a:p>
                <a:pPr marL="0" indent="0">
                  <a:buNone/>
                </a:pPr>
                <a:endParaRPr lang="en-US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/>
                  <a:t>counterfactual </a:t>
                </a:r>
                <a:r>
                  <a:rPr lang="de-DE" sz="2400" dirty="0" err="1"/>
                  <a:t>notation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had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been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400" dirty="0"/>
                  <a:t>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CA76E4-F19F-14DF-6CFA-B43973CA35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b="-145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78FCF4-0DA9-3245-C8DE-72A45F29D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064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63705-DD46-5EAE-4B58-9785EE4D6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</a:t>
            </a:r>
            <a:r>
              <a:rPr lang="en-US" dirty="0"/>
              <a:t>Individual Causal Effects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4E105-7DDC-1C55-FC33-3A6A2A250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impossible to correctly estimate individual causal effects by means of statistical interpolation techniques (impute missing data of potential outcomes)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/>
              <a:t>eed for additional causal assumptions (a causal model)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wo different approaches: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s</a:t>
            </a:r>
            <a:r>
              <a:rPr lang="en-DE" sz="2400" dirty="0"/>
              <a:t>tructural causal models (Pearl): guided by causal graph and response functions</a:t>
            </a:r>
          </a:p>
          <a:p>
            <a:pPr marL="457200" indent="-457200">
              <a:buFont typeface="+mj-lt"/>
              <a:buAutoNum type="arabicPeriod"/>
            </a:pPr>
            <a:r>
              <a:rPr lang="en-DE" sz="2400" dirty="0"/>
              <a:t>Rubin causal model (potential outcomes): guided by structural assumptions (e.g., the need for adjusting for all confounders)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AAA05-1D8D-C281-F3D7-74BACF7B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53115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C0968-E1F2-7294-E15E-39ED185AB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Structural</a:t>
            </a:r>
            <a:r>
              <a:rPr lang="de-DE" dirty="0"/>
              <a:t> </a:t>
            </a:r>
            <a:r>
              <a:rPr lang="de-DE" dirty="0" err="1"/>
              <a:t>Causal</a:t>
            </a:r>
            <a:r>
              <a:rPr lang="de-DE" dirty="0"/>
              <a:t> Models (SCM)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lso known as structural equation models (SEM)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modeler needs to s</a:t>
                </a:r>
                <a:r>
                  <a:rPr lang="en-DE" sz="2400" dirty="0"/>
                  <a:t>pecify which (causal graph) and how (deterministically, e.g., linearly) variables interact</a:t>
                </a: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average</a:t>
                </a:r>
                <a:r>
                  <a:rPr lang="de-DE" sz="2400" dirty="0"/>
                  <a:t> and individual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</a:t>
                </a:r>
                <a:r>
                  <a:rPr lang="de-DE" sz="2400" b="0" dirty="0" err="1"/>
                  <a:t>an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be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inferred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from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the</a:t>
                </a:r>
                <a:r>
                  <a:rPr lang="de-DE" sz="2400" b="0" dirty="0"/>
                  <a:t> </a:t>
                </a:r>
                <a:r>
                  <a:rPr lang="de-DE" sz="2400" b="0" dirty="0" err="1"/>
                  <a:t>model</a:t>
                </a:r>
                <a:endParaRPr lang="de-DE" sz="2400" b="0" dirty="0"/>
              </a:p>
              <a:p>
                <a:pPr marL="0" indent="0">
                  <a:buNone/>
                </a:pPr>
                <a:endParaRPr lang="de-DE" sz="2400" b="0" i="1" dirty="0"/>
              </a:p>
              <a:p>
                <a:pPr marL="0" indent="0">
                  <a:buNone/>
                </a:pPr>
                <a:r>
                  <a:rPr lang="de-DE" sz="2400" dirty="0"/>
                  <a:t>example: </a:t>
                </a:r>
                <a:r>
                  <a:rPr lang="de-DE" sz="2400" dirty="0" err="1"/>
                  <a:t>direct</a:t>
                </a:r>
                <a:r>
                  <a:rPr lang="de-DE" sz="2400" dirty="0"/>
                  <a:t> and </a:t>
                </a:r>
                <a:r>
                  <a:rPr lang="de-DE" sz="2400" dirty="0" err="1"/>
                  <a:t>indirect</a:t>
                </a:r>
                <a:r>
                  <a:rPr lang="de-DE" sz="2400" dirty="0"/>
                  <a:t> (via </a:t>
                </a:r>
                <a:r>
                  <a:rPr lang="de-DE" sz="2400" dirty="0" err="1"/>
                  <a:t>mediator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de-DE" sz="2400" dirty="0"/>
                  <a:t>) </a:t>
                </a:r>
                <a:r>
                  <a:rPr lang="de-DE" sz="2400" dirty="0" err="1"/>
                  <a:t>causal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400" dirty="0"/>
                  <a:t> on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  <a:p>
                <a:pPr marL="0" indent="0">
                  <a:buNone/>
                </a:pPr>
                <a:endParaRPr lang="de-DE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sub>
                      </m:sSub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16B62F-B83F-CB26-C5D9-F003AF9908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2185534-1B27-CB97-00A4-FD20C3E8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26</a:t>
            </a:fld>
            <a:endParaRPr lang="en-DE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40CFCBE-C1AB-5D13-22BB-2CB5FB02BCD4}"/>
              </a:ext>
            </a:extLst>
          </p:cNvPr>
          <p:cNvGrpSpPr/>
          <p:nvPr/>
        </p:nvGrpSpPr>
        <p:grpSpPr>
          <a:xfrm>
            <a:off x="9071348" y="4115811"/>
            <a:ext cx="2539044" cy="2240539"/>
            <a:chOff x="8594740" y="3139930"/>
            <a:chExt cx="3041040" cy="268182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2D75FE-C7EB-1498-7E44-5B4CBDC169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2093B18-147B-1E84-AD0A-44F519FAC4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7AD2976-C7CD-D82C-D12F-CF30054C42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1E93CAF-C2A5-F554-EA49-5A75DD3FDA46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20FD4CF-7F42-AEAF-0873-4FC5FDD8F36C}"/>
                </a:ext>
              </a:extLst>
            </p:cNvPr>
            <p:cNvCxnSpPr>
              <a:cxnSpLocks/>
              <a:stCxn id="18" idx="5"/>
              <a:endCxn id="17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BA06157-5BB5-52EE-1CC7-0FB784BB8C33}"/>
                </a:ext>
              </a:extLst>
            </p:cNvPr>
            <p:cNvCxnSpPr>
              <a:cxnSpLocks/>
              <a:endCxn id="16" idx="7"/>
            </p:cNvCxnSpPr>
            <p:nvPr/>
          </p:nvCxnSpPr>
          <p:spPr>
            <a:xfrm flipH="1">
              <a:off x="8922906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triangle" w="lg" len="lg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/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802F8B0-B037-E8D1-D733-5AFDF131F6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10913" y="3139930"/>
                  <a:ext cx="608696" cy="66311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/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CFB7CCD-08DE-9B0E-2F73-C750222871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63744"/>
                  <a:ext cx="52905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333" r="-5556" b="-13158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/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6FBE430-862C-A88F-BAB1-EEA4366285B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4" y="5267753"/>
                  <a:ext cx="513026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571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/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400" dirty="0"/>
                  <a:t>: effects from unobserved (exogenous) variables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1CE34F-67C3-C1FE-D482-C373854C0C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9452" y="5345966"/>
                <a:ext cx="3695749" cy="830997"/>
              </a:xfrm>
              <a:prstGeom prst="rect">
                <a:avLst/>
              </a:prstGeom>
              <a:blipFill>
                <a:blip r:embed="rId6"/>
                <a:stretch>
                  <a:fillRect l="-2389" t="-2985" r="-1365" b="-1492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4408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313E-FFB9-8E9A-ADF7-CC3C302D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Counterfactual Queries in SCM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de-DE" sz="2400" dirty="0" err="1"/>
                  <a:t>receipt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for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counterfactual</a:t>
                </a:r>
                <a:r>
                  <a:rPr lang="de-DE" sz="2400" dirty="0"/>
                  <a:t> </a:t>
                </a:r>
                <a:r>
                  <a:rPr lang="de-DE" sz="2400" dirty="0" err="1"/>
                  <a:t>queries</a:t>
                </a:r>
                <a:r>
                  <a:rPr lang="de-DE" sz="2400" dirty="0"/>
                  <a:t> on individual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de-DE" sz="2400" dirty="0"/>
                  <a:t>:</a:t>
                </a:r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abduction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(</a:t>
                </a:r>
                <a:r>
                  <a:rPr lang="de-DE" dirty="0" err="1"/>
                  <a:t>potentially</a:t>
                </a:r>
                <a:r>
                  <a:rPr lang="de-DE" dirty="0"/>
                  <a:t> ML)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action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𝑑𝑜</m:t>
                    </m:r>
                  </m:oMath>
                </a14:m>
                <a:r>
                  <a:rPr lang="de-DE" i="1" dirty="0"/>
                  <a:t>-</a:t>
                </a:r>
                <a:r>
                  <a:rPr lang="de-DE" dirty="0"/>
                  <a:t>operation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change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</a:t>
                </a:r>
                <a:r>
                  <a:rPr lang="de-DE" dirty="0" err="1"/>
                  <a:t>according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counterfactual</a:t>
                </a:r>
                <a:r>
                  <a:rPr lang="de-DE" dirty="0"/>
                  <a:t> </a:t>
                </a:r>
                <a:r>
                  <a:rPr lang="de-DE" dirty="0" err="1"/>
                  <a:t>query</a:t>
                </a:r>
                <a:r>
                  <a:rPr lang="de-DE" dirty="0"/>
                  <a:t> (</a:t>
                </a:r>
                <a:r>
                  <a:rPr lang="de-DE" dirty="0" err="1"/>
                  <a:t>erasing</a:t>
                </a:r>
                <a:r>
                  <a:rPr lang="de-DE" dirty="0"/>
                  <a:t> </a:t>
                </a:r>
                <a:r>
                  <a:rPr lang="de-DE" dirty="0" err="1"/>
                  <a:t>arrows</a:t>
                </a:r>
                <a:r>
                  <a:rPr lang="de-DE" dirty="0"/>
                  <a:t>)</a:t>
                </a:r>
                <a:endParaRPr lang="de-DE" i="1" dirty="0"/>
              </a:p>
              <a:p>
                <a:pPr marL="744538" lvl="1" indent="-457200">
                  <a:buFont typeface="+mj-lt"/>
                  <a:buAutoNum type="arabicPeriod"/>
                </a:pPr>
                <a:r>
                  <a:rPr lang="de-DE" dirty="0" err="1"/>
                  <a:t>prediction</a:t>
                </a:r>
                <a:r>
                  <a:rPr lang="de-DE" dirty="0"/>
                  <a:t>: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modified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r>
                  <a:rPr lang="de-DE" dirty="0"/>
                  <a:t> and </a:t>
                </a:r>
                <a:r>
                  <a:rPr lang="de-DE" dirty="0" err="1"/>
                  <a:t>updated</a:t>
                </a:r>
                <a:r>
                  <a:rPr lang="de-DE" dirty="0"/>
                  <a:t> </a:t>
                </a:r>
                <a:r>
                  <a:rPr lang="de-DE" dirty="0" err="1"/>
                  <a:t>information</a:t>
                </a:r>
                <a:r>
                  <a:rPr lang="de-DE" dirty="0"/>
                  <a:t>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estimate</a:t>
                </a:r>
                <a:r>
                  <a:rPr lang="de-DE" dirty="0"/>
                  <a:t> individual </a:t>
                </a:r>
                <a:r>
                  <a:rPr lang="de-DE" dirty="0" err="1"/>
                  <a:t>causal</a:t>
                </a:r>
                <a:r>
                  <a:rPr lang="de-DE" dirty="0"/>
                  <a:t> </a:t>
                </a:r>
                <a:r>
                  <a:rPr lang="de-DE" dirty="0" err="1"/>
                  <a:t>effect</a:t>
                </a:r>
                <a:endParaRPr lang="de-DE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onnection to generative models:</a:t>
                </a:r>
              </a:p>
              <a:p>
                <a:pPr marL="0" indent="0">
                  <a:buNone/>
                </a:pPr>
                <a:r>
                  <a:rPr lang="en-GB" sz="2400" dirty="0"/>
                  <a:t>unobserved variables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GB" sz="2400" dirty="0"/>
                  <a:t> in SCMs c</a:t>
                </a:r>
                <a:r>
                  <a:rPr lang="en-DE" sz="2400" dirty="0"/>
                  <a:t>orrespond to latent noise variables in generative models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dirty="0">
                    <a:sym typeface="Wingdings" pitchFamily="2" charset="2"/>
                  </a:rPr>
                  <a:t>b</a:t>
                </a:r>
                <a:r>
                  <a:rPr lang="en-DE" sz="2400" dirty="0">
                    <a:sym typeface="Wingdings" pitchFamily="2" charset="2"/>
                  </a:rPr>
                  <a:t>oth use </a:t>
                </a:r>
                <a:r>
                  <a:rPr lang="en-DE" sz="2400" dirty="0"/>
                  <a:t>reparametrization trick: randomness as exogenous model input (rather than intrinsic component)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FFF6E9-5C95-FD21-683A-3F656A58818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724" b="-1191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1B93C-6462-D84B-AC3C-FBBFD5D6D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10918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B5772-08D9-E1C3-CFA4-026E09F8E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Potential Outcomes</a:t>
            </a:r>
            <a:r>
              <a:rPr lang="en-US" dirty="0"/>
              <a:t> with ML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72815-BCFC-AA2D-A73C-3860E9E75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de-DE" dirty="0" err="1"/>
              <a:t>deconfounding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by</a:t>
            </a:r>
            <a:r>
              <a:rPr lang="de-DE" dirty="0"/>
              <a:t> RCTs </a:t>
            </a:r>
            <a:r>
              <a:rPr lang="de-DE" dirty="0" err="1"/>
              <a:t>or</a:t>
            </a:r>
            <a:endParaRPr lang="de-DE" dirty="0"/>
          </a:p>
          <a:p>
            <a:pPr marL="0" indent="0" algn="ctr">
              <a:buNone/>
            </a:pPr>
            <a:r>
              <a:rPr lang="de-DE" dirty="0" err="1"/>
              <a:t>independence</a:t>
            </a:r>
            <a:r>
              <a:rPr lang="de-DE" dirty="0"/>
              <a:t> </a:t>
            </a:r>
            <a:r>
              <a:rPr lang="de-DE" dirty="0" err="1"/>
              <a:t>weights</a:t>
            </a:r>
            <a:r>
              <a:rPr lang="de-DE" dirty="0"/>
              <a:t> (inverse </a:t>
            </a:r>
            <a:r>
              <a:rPr lang="de-DE" dirty="0" err="1"/>
              <a:t>propensity</a:t>
            </a:r>
            <a:r>
              <a:rPr lang="de-DE" dirty="0"/>
              <a:t> </a:t>
            </a:r>
            <a:r>
              <a:rPr lang="de-DE" dirty="0" err="1"/>
              <a:t>scores</a:t>
            </a:r>
            <a:r>
              <a:rPr lang="de-DE" dirty="0"/>
              <a:t>)</a:t>
            </a:r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marL="0" indent="0" algn="ctr">
              <a:buNone/>
            </a:pP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individual </a:t>
            </a:r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ML </a:t>
            </a:r>
            <a:r>
              <a:rPr lang="de-DE" dirty="0" err="1"/>
              <a:t>model</a:t>
            </a:r>
            <a:r>
              <a:rPr lang="de-DE" dirty="0"/>
              <a:t> (</a:t>
            </a:r>
            <a:r>
              <a:rPr lang="en-DE" dirty="0"/>
              <a:t>generalization by function approximation</a:t>
            </a:r>
            <a:r>
              <a:rPr lang="de-DE" dirty="0"/>
              <a:t>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DE" dirty="0"/>
                  <a:t>mimicking RCT: propensity score (probability of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DE" dirty="0"/>
                  <a:t> being</a:t>
                </a:r>
                <a:r>
                  <a:rPr lang="en-GB" dirty="0"/>
                  <a:t> subject to action</a:t>
                </a:r>
                <a:r>
                  <a:rPr lang="en-DE" dirty="0"/>
                  <a:t>) matching (importance weighting)</a:t>
                </a: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(see also doubly-robust methods)</a:t>
                </a: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r>
                  <a:rPr lang="en-GB" dirty="0"/>
                  <a:t>can be seen as r</a:t>
                </a:r>
                <a:r>
                  <a:rPr lang="en-DE" dirty="0"/>
                  <a:t>everse engineering of artificial control group: find (averaged) similar individuals in data as potential outcome partners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EE8FDFC0-9F75-AD3A-9AEA-68C625EA0D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438122" y="1825625"/>
                <a:ext cx="4915678" cy="4351338"/>
              </a:xfrm>
              <a:blipFill>
                <a:blip r:embed="rId2"/>
                <a:stretch>
                  <a:fillRect l="-2057" r="-179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AAA0F-67E9-57A6-6D07-F427B6BA5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28</a:t>
            </a:fld>
            <a:endParaRPr lang="en-DE"/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E43F0CD-FA5E-A7FA-DE53-93993B73EAD5}"/>
              </a:ext>
            </a:extLst>
          </p:cNvPr>
          <p:cNvSpPr/>
          <p:nvPr/>
        </p:nvSpPr>
        <p:spPr>
          <a:xfrm>
            <a:off x="3186684" y="3629374"/>
            <a:ext cx="484632" cy="978408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921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4A044-BC19-BFC3-B8C6-EABCFD28C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Independence Weights with ML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s</a:t>
                </a:r>
                <a:r>
                  <a:rPr lang="de-DE" sz="2600" dirty="0" err="1"/>
                  <a:t>cenario</a:t>
                </a:r>
                <a:r>
                  <a:rPr lang="de-DE" sz="2600" dirty="0"/>
                  <a:t>: </a:t>
                </a:r>
                <a14:m>
                  <m:oMath xmlns:m="http://schemas.openxmlformats.org/officeDocument/2006/math">
                    <m:r>
                      <a:rPr lang="de-DE" sz="260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binary</a:t>
                </a:r>
                <a:r>
                  <a:rPr lang="de-DE" sz="2600" dirty="0"/>
                  <a:t> (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simplicity</a:t>
                </a:r>
                <a:r>
                  <a:rPr lang="de-DE" sz="2600" dirty="0"/>
                  <a:t>), </a:t>
                </a:r>
                <a:r>
                  <a:rPr lang="de-DE" sz="2600" dirty="0" err="1"/>
                  <a:t>several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confounders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aim</a:t>
                </a:r>
                <a:r>
                  <a:rPr lang="de-DE" sz="2600" dirty="0"/>
                  <a:t>: </a:t>
                </a:r>
                <a:r>
                  <a:rPr lang="de-DE" sz="2600" dirty="0" err="1"/>
                  <a:t>prediction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individual </a:t>
                </a:r>
                <a:r>
                  <a:rPr lang="de-DE" sz="2600" dirty="0" err="1"/>
                  <a:t>causal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effect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using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observational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only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past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action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policy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de-DE" sz="2200" dirty="0"/>
                  <a:t> </a:t>
                </a:r>
                <a:r>
                  <a:rPr lang="de-DE" sz="2200" dirty="0">
                    <a:sym typeface="Wingdings" pitchFamily="2" charset="2"/>
                  </a:rPr>
                  <a:t>(</a:t>
                </a:r>
                <a:r>
                  <a:rPr lang="de-DE" sz="2200" dirty="0" err="1">
                    <a:sym typeface="Wingdings" pitchFamily="2" charset="2"/>
                  </a:rPr>
                  <a:t>beware</a:t>
                </a:r>
                <a:r>
                  <a:rPr lang="de-DE" sz="2200" dirty="0">
                    <a:sym typeface="Wingdings" pitchFamily="2" charset="2"/>
                  </a:rPr>
                  <a:t>: </a:t>
                </a:r>
                <a:r>
                  <a:rPr lang="de-DE" sz="2200" dirty="0" err="1">
                    <a:sym typeface="Wingdings" pitchFamily="2" charset="2"/>
                  </a:rPr>
                  <a:t>need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to</a:t>
                </a:r>
                <a:r>
                  <a:rPr lang="de-DE" sz="2200" dirty="0">
                    <a:sym typeface="Wingdings" pitchFamily="2" charset="2"/>
                  </a:rPr>
                  <a:t> </a:t>
                </a:r>
                <a:r>
                  <a:rPr lang="de-DE" sz="2200" dirty="0" err="1">
                    <a:sym typeface="Wingdings" pitchFamily="2" charset="2"/>
                  </a:rPr>
                  <a:t>include</a:t>
                </a:r>
                <a:r>
                  <a:rPr lang="de-DE" sz="2200" dirty="0">
                    <a:sym typeface="Wingdings" pitchFamily="2" charset="2"/>
                  </a:rPr>
                  <a:t> all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>
                    <a:sym typeface="Wingdings" pitchFamily="2" charset="2"/>
                  </a:rPr>
                  <a:t>)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inverse </a:t>
                </a:r>
                <a:r>
                  <a:rPr lang="de-DE" sz="2200" dirty="0" err="1"/>
                  <a:t>propensity</a:t>
                </a:r>
                <a:r>
                  <a:rPr lang="de-DE" sz="2200" dirty="0"/>
                  <a:t> score </a:t>
                </a:r>
                <a:r>
                  <a:rPr lang="de-DE" sz="2200" dirty="0" err="1"/>
                  <a:t>weighting</a:t>
                </a:r>
                <a:r>
                  <a:rPr lang="de-DE" sz="2200" dirty="0"/>
                  <a:t> </a:t>
                </a:r>
                <a:r>
                  <a:rPr lang="de-DE" sz="2200" dirty="0" err="1"/>
                  <a:t>of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each</a:t>
                </a:r>
                <a:r>
                  <a:rPr lang="de-DE" sz="2200" dirty="0"/>
                  <a:t> </a:t>
                </a:r>
                <a:r>
                  <a:rPr lang="de-DE" sz="2200" dirty="0" err="1"/>
                  <a:t>unit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adjust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multiple </a:t>
                </a:r>
                <a:r>
                  <a:rPr lang="de-DE" sz="2200" dirty="0" err="1"/>
                  <a:t>confounders</a:t>
                </a:r>
                <a:r>
                  <a:rPr lang="de-DE" sz="2200" dirty="0"/>
                  <a:t>):</a:t>
                </a:r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 err="1"/>
                  <a:t>train</a:t>
                </a:r>
                <a:r>
                  <a:rPr lang="de-DE" sz="2200" dirty="0"/>
                  <a:t> ML </a:t>
                </a:r>
                <a:r>
                  <a:rPr lang="de-DE" sz="2200" dirty="0" err="1"/>
                  <a:t>model</a:t>
                </a:r>
                <a:r>
                  <a:rPr lang="de-DE" sz="2200" dirty="0"/>
                  <a:t> on </a:t>
                </a:r>
                <a:r>
                  <a:rPr lang="de-DE" sz="2200" dirty="0" err="1"/>
                  <a:t>deconfounded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data</a:t>
                </a:r>
                <a:r>
                  <a:rPr lang="de-DE" sz="2200" dirty="0"/>
                  <a:t> </a:t>
                </a:r>
                <a:r>
                  <a:rPr lang="de-DE" sz="2200" dirty="0" err="1"/>
                  <a:t>to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de-DE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with</a:t>
                </a:r>
                <a:r>
                  <a:rPr lang="de-DE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features</a:t>
                </a:r>
                <a:endParaRPr lang="de-DE" sz="2200" dirty="0"/>
              </a:p>
              <a:p>
                <a:pPr marL="801688" lvl="1" indent="-514350">
                  <a:buFont typeface="+mj-lt"/>
                  <a:buAutoNum type="romanLcPeriod"/>
                </a:pPr>
                <a:r>
                  <a:rPr lang="de-DE" sz="2200" dirty="0"/>
                  <a:t>individual </a:t>
                </a:r>
                <a:r>
                  <a:rPr lang="de-DE" sz="2200" dirty="0" err="1"/>
                  <a:t>causal</a:t>
                </a:r>
                <a:r>
                  <a:rPr lang="de-DE" sz="2200" dirty="0"/>
                  <a:t> </a:t>
                </a:r>
                <a:r>
                  <a:rPr lang="de-DE" sz="2200" dirty="0" err="1"/>
                  <a:t>effect</a:t>
                </a:r>
                <a:r>
                  <a:rPr lang="de-DE" sz="2200" dirty="0"/>
                  <a:t> </a:t>
                </a:r>
                <a:r>
                  <a:rPr lang="de-DE" sz="2200" dirty="0" err="1"/>
                  <a:t>as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difference</a:t>
                </a:r>
                <a:r>
                  <a:rPr lang="de-DE" sz="2200" dirty="0"/>
                  <a:t> </a:t>
                </a:r>
                <a:r>
                  <a:rPr lang="de-DE" sz="2200" dirty="0" err="1"/>
                  <a:t>between</a:t>
                </a:r>
                <a:r>
                  <a:rPr lang="de-DE" sz="2200" dirty="0"/>
                  <a:t> </a:t>
                </a:r>
                <a:r>
                  <a:rPr lang="de-DE" sz="2200" dirty="0" err="1"/>
                  <a:t>predictions</a:t>
                </a:r>
                <a:r>
                  <a:rPr lang="de-DE" sz="2200" dirty="0"/>
                  <a:t> </a:t>
                </a:r>
                <a:r>
                  <a:rPr lang="de-DE" sz="2200" dirty="0" err="1"/>
                  <a:t>for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setting</a:t>
                </a:r>
                <a:r>
                  <a:rPr lang="de-DE" sz="2200" dirty="0"/>
                  <a:t> feature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de-DE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2200" dirty="0"/>
                  <a:t>, </a:t>
                </a:r>
                <a:r>
                  <a:rPr lang="de-DE" sz="2200" dirty="0" err="1"/>
                  <a:t>respectively</a:t>
                </a:r>
                <a:r>
                  <a:rPr lang="de-DE" sz="2200" dirty="0"/>
                  <a:t> (</a:t>
                </a:r>
                <a:r>
                  <a:rPr lang="de-DE" sz="2200" dirty="0" err="1"/>
                  <a:t>what-if</a:t>
                </a:r>
                <a:r>
                  <a:rPr lang="de-DE" sz="2200" dirty="0"/>
                  <a:t> </a:t>
                </a:r>
                <a:r>
                  <a:rPr lang="de-DE" sz="2200" dirty="0" err="1"/>
                  <a:t>scenario</a:t>
                </a:r>
                <a:r>
                  <a:rPr lang="de-DE" sz="22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139D80-812B-6863-6619-616F09B192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9671427" cy="4351338"/>
              </a:xfrm>
              <a:blipFill>
                <a:blip r:embed="rId2"/>
                <a:stretch>
                  <a:fillRect l="-1050" t="-1744" r="-39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/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𝑑𝑜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𝑍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de-DE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de-DE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de-DE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de-DE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de-DE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9EC889F-AC2A-6264-C40A-BDACCAB5D4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2373" y="3911830"/>
                <a:ext cx="7033656" cy="640816"/>
              </a:xfrm>
              <a:prstGeom prst="rect">
                <a:avLst/>
              </a:prstGeom>
              <a:blipFill>
                <a:blip r:embed="rId3"/>
                <a:stretch>
                  <a:fillRect l="-360" t="-174510" r="-901" b="-25098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ight Brace 4">
            <a:extLst>
              <a:ext uri="{FF2B5EF4-FFF2-40B4-BE49-F238E27FC236}">
                <a16:creationId xmlns:a16="http://schemas.microsoft.com/office/drawing/2014/main" id="{C611DB82-D3C4-3C77-0420-CB4D92F2F0C3}"/>
              </a:ext>
            </a:extLst>
          </p:cNvPr>
          <p:cNvSpPr/>
          <p:nvPr/>
        </p:nvSpPr>
        <p:spPr>
          <a:xfrm>
            <a:off x="10558920" y="3116423"/>
            <a:ext cx="364202" cy="1551525"/>
          </a:xfrm>
          <a:prstGeom prst="rightBrac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78CB87-5E1F-61F8-B476-3139D96658BA}"/>
              </a:ext>
            </a:extLst>
          </p:cNvPr>
          <p:cNvSpPr txBox="1"/>
          <p:nvPr/>
        </p:nvSpPr>
        <p:spPr>
          <a:xfrm>
            <a:off x="10919161" y="3569019"/>
            <a:ext cx="125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lternative:</a:t>
            </a:r>
          </a:p>
          <a:p>
            <a:r>
              <a:rPr lang="en-DE" dirty="0"/>
              <a:t>A/B test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BE5E84-9AE3-8179-EA15-E48A36877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29</a:t>
            </a:fld>
            <a:endParaRPr lang="en-DE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BC6A70B-6E90-AD55-4F94-50D6317E38B7}"/>
              </a:ext>
            </a:extLst>
          </p:cNvPr>
          <p:cNvGrpSpPr/>
          <p:nvPr/>
        </p:nvGrpSpPr>
        <p:grpSpPr>
          <a:xfrm>
            <a:off x="9647848" y="-46655"/>
            <a:ext cx="2539045" cy="2174039"/>
            <a:chOff x="8594740" y="3196297"/>
            <a:chExt cx="3041041" cy="260222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643ED02-AF28-29C7-2EF3-30B204BB66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48F7CD2-D292-E3BC-6935-6B2008F75E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9268" y="517775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864296B-B868-EA72-4DC3-3652A1F0D9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29268" y="371304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894E9A4-A24A-19F6-0B9A-3B099FA9EA6A}"/>
                </a:ext>
              </a:extLst>
            </p:cNvPr>
            <p:cNvCxnSpPr>
              <a:cxnSpLocks/>
              <a:stCxn id="18" idx="6"/>
              <a:endCxn id="19" idx="2"/>
            </p:cNvCxnSpPr>
            <p:nvPr/>
          </p:nvCxnSpPr>
          <p:spPr>
            <a:xfrm>
              <a:off x="8949268" y="5267753"/>
              <a:ext cx="2340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405EB37-437C-00DC-78AE-B0EAD533BE53}"/>
                </a:ext>
              </a:extLst>
            </p:cNvPr>
            <p:cNvCxnSpPr>
              <a:cxnSpLocks/>
              <a:stCxn id="20" idx="5"/>
              <a:endCxn id="19" idx="1"/>
            </p:cNvCxnSpPr>
            <p:nvPr/>
          </p:nvCxnSpPr>
          <p:spPr>
            <a:xfrm>
              <a:off x="10182908" y="3866681"/>
              <a:ext cx="1132720" cy="1337433"/>
            </a:xfrm>
            <a:prstGeom prst="straightConnector1">
              <a:avLst/>
            </a:prstGeom>
            <a:ln w="19050" cap="flat" cmpd="sng">
              <a:solidFill>
                <a:schemeClr val="tx1"/>
              </a:solidFill>
              <a:round/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462CD72-F5F8-2875-1F0A-2AA95A728874}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922908" y="3866681"/>
              <a:ext cx="1106360" cy="133743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/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E6E11EF-B939-D226-70F8-DCBDE359F25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65160" y="3196297"/>
                  <a:ext cx="517385" cy="553998"/>
                </a:xfrm>
                <a:prstGeom prst="rect">
                  <a:avLst/>
                </a:prstGeom>
                <a:blipFill>
                  <a:blip r:embed="rId4"/>
                  <a:stretch>
                    <a:fillRect l="-8571" r="-2857" b="-16216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/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0688DAB-6ED9-DA5F-690C-801A59F7B3C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4740" y="5244522"/>
                  <a:ext cx="529055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8333" r="-5556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/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oMath>
                    </m:oMathPara>
                  </a14:m>
                  <a:endParaRPr lang="de-DE" sz="3000" dirty="0"/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41DD8349-B1D4-1ACC-F858-3F159EDE86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22755" y="5244521"/>
                  <a:ext cx="513026" cy="553998"/>
                </a:xfrm>
                <a:prstGeom prst="rect">
                  <a:avLst/>
                </a:prstGeom>
                <a:blipFill>
                  <a:blip r:embed="rId6"/>
                  <a:stretch>
                    <a:fillRect l="-5714" r="-5714" b="-13514"/>
                  </a:stretch>
                </a:blipFill>
              </p:spPr>
              <p:txBody>
                <a:bodyPr/>
                <a:lstStyle/>
                <a:p>
                  <a:r>
                    <a:rPr lang="en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16087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5B73-2A71-E8A4-FA24-BE7C3B552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Levels of Causal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75830-0C96-DB48-C2D3-C9061C24D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hysical or deterministic models: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differential equations</a:t>
            </a:r>
          </a:p>
          <a:p>
            <a:pPr marL="0" indent="0">
              <a:buNone/>
            </a:pPr>
            <a:r>
              <a:rPr lang="en-GB" sz="2600" i="1" dirty="0"/>
              <a:t>n</a:t>
            </a:r>
            <a:r>
              <a:rPr lang="en-DE" sz="2600" i="1" dirty="0"/>
              <a:t>eeds somebody to come up with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					c</a:t>
            </a:r>
            <a:r>
              <a:rPr lang="en-DE" sz="2600" dirty="0"/>
              <a:t>ausal models:</a:t>
            </a:r>
          </a:p>
          <a:p>
            <a:pPr marL="0" indent="0">
              <a:buNone/>
            </a:pPr>
            <a:r>
              <a:rPr lang="en-DE" sz="2600" dirty="0"/>
              <a:t>					described by probabilities with causal structure</a:t>
            </a:r>
          </a:p>
          <a:p>
            <a:pPr marL="0" indent="0">
              <a:buNone/>
            </a:pPr>
            <a:r>
              <a:rPr lang="en-DE" sz="2600" dirty="0"/>
              <a:t>					</a:t>
            </a:r>
            <a:r>
              <a:rPr lang="en-DE" sz="2600" i="1" dirty="0"/>
              <a:t>learned from data with causal assumptions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s</a:t>
            </a:r>
            <a:r>
              <a:rPr lang="en-DE" sz="2600" dirty="0"/>
              <a:t>tatistical models (including ML):</a:t>
            </a:r>
          </a:p>
          <a:p>
            <a:pPr marL="0" indent="0">
              <a:buNone/>
            </a:pPr>
            <a:r>
              <a:rPr lang="en-GB" sz="2600" dirty="0"/>
              <a:t>d</a:t>
            </a:r>
            <a:r>
              <a:rPr lang="en-DE" sz="2600" dirty="0"/>
              <a:t>escribed by probabilities</a:t>
            </a:r>
          </a:p>
          <a:p>
            <a:pPr marL="0" indent="0">
              <a:buNone/>
            </a:pPr>
            <a:r>
              <a:rPr lang="en-GB" sz="2600" i="1" dirty="0"/>
              <a:t>c</a:t>
            </a:r>
            <a:r>
              <a:rPr lang="en-DE" sz="2600" i="1" dirty="0"/>
              <a:t>an be learned from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DBFB1-6665-58BB-87D3-0B07824AF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88260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3E088-C8BD-9F1B-A963-3D7671FC0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D56B9D-360E-4A7B-A051-C7AC5185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812054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94D17-5419-6C1A-0731-EF8112AA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from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E91B0-6657-5F66-3683-D113B54B9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conditional independence testing can </a:t>
            </a:r>
            <a:r>
              <a:rPr lang="en-GB" dirty="0"/>
              <a:t>reveal aspects of c</a:t>
            </a:r>
            <a:r>
              <a:rPr lang="en-DE" dirty="0"/>
              <a:t>ausal graphs by means of observed statistical dependencies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subject to causal Markov property and causal f</a:t>
            </a:r>
            <a:r>
              <a:rPr lang="en-DE" dirty="0"/>
              <a:t>aithfulness assumption: conditional independence </a:t>
            </a:r>
            <a:r>
              <a:rPr lang="en-GB" i="0" u="none" strike="noStrike" dirty="0">
                <a:solidFill>
                  <a:srgbClr val="202124"/>
                </a:solidFill>
                <a:effectLst/>
              </a:rPr>
              <a:t>only between d-separated variables in a DAG</a:t>
            </a: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hard for finite data sets without additional assumptions</a:t>
            </a:r>
          </a:p>
          <a:p>
            <a:pPr marL="0" indent="0">
              <a:buNone/>
            </a:pPr>
            <a:r>
              <a:rPr lang="en-DE" dirty="0">
                <a:sym typeface="Wingdings" pitchFamily="2" charset="2"/>
              </a:rPr>
              <a:t> </a:t>
            </a:r>
            <a:r>
              <a:rPr lang="en-GB" dirty="0">
                <a:sym typeface="Wingdings" pitchFamily="2" charset="2"/>
              </a:rPr>
              <a:t>n</a:t>
            </a:r>
            <a:r>
              <a:rPr lang="en-DE" dirty="0">
                <a:sym typeface="Wingdings" pitchFamily="2" charset="2"/>
              </a:rPr>
              <a:t>eed for approximative methods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56CEE-3FF4-AEBB-84B3-754339EDE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621589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53167-1B23-B537-43DE-0460D71E0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 Discovery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F21D4-462E-E6AE-2ED5-8C2C3B33F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ausal Bayesian networks: </a:t>
            </a:r>
            <a:r>
              <a:rPr lang="en-GB" sz="2600" dirty="0"/>
              <a:t>e</a:t>
            </a:r>
            <a:r>
              <a:rPr lang="en-DE" sz="2600" dirty="0"/>
              <a:t>stimating relationships between all variables without the need to specify interactions before (like in SEMs)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estriction of function classes (e.g., smoothness): </a:t>
            </a:r>
            <a:r>
              <a:rPr lang="en-GB" sz="2600" dirty="0"/>
              <a:t>b</a:t>
            </a:r>
            <a:r>
              <a:rPr lang="en-DE" sz="2600" dirty="0"/>
              <a:t>reaking cause-effect symmetry (e.g., by means of additive noise model)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/>
              <a:t>m</a:t>
            </a:r>
            <a:r>
              <a:rPr lang="en-DE" sz="2600" dirty="0"/>
              <a:t>eta-learning of causal structure based on speed of adaption to modified distributions (</a:t>
            </a:r>
            <a:r>
              <a:rPr lang="en-GB" sz="2600" dirty="0">
                <a:hlinkClick r:id="rId2"/>
              </a:rPr>
              <a:t>Bengio</a:t>
            </a:r>
            <a:r>
              <a:rPr lang="en-GB" sz="2600" dirty="0"/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3CCCF-171A-CFEA-DD2D-5F44AE1FD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1884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5F1-869C-BA1C-7CE3-A4C2D9F90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Neural Networks (GNN)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732491-A6E0-4FD3-7135-EDBACD98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095187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BAA08-446A-CDA3-DA8A-DCA246B4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Application in P</a:t>
            </a:r>
            <a:r>
              <a:rPr lang="en-DE" dirty="0"/>
              <a:t>article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A7F74-45C7-E1B4-B6C5-9B4ABD6FC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ML used in </a:t>
            </a:r>
            <a:r>
              <a:rPr lang="en-GB" sz="2600" dirty="0">
                <a:effectLst/>
              </a:rPr>
              <a:t>particle physics experiments for quite som</a:t>
            </a:r>
            <a:r>
              <a:rPr lang="en-GB" sz="2600" dirty="0"/>
              <a:t>e time</a:t>
            </a:r>
            <a:r>
              <a:rPr lang="en-GB" sz="2600" dirty="0">
                <a:effectLst/>
              </a:rPr>
              <a:t>, e.g., for signal classification in detector measurements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but usual ML methods often require unnatural data representations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many problems graph-like </a:t>
            </a:r>
            <a:r>
              <a:rPr lang="en-GB" sz="2600" dirty="0">
                <a:effectLst/>
                <a:sym typeface="Wingdings" pitchFamily="2" charset="2"/>
              </a:rPr>
              <a:t> GNN</a:t>
            </a:r>
            <a:endParaRPr lang="en-GB" sz="2600" dirty="0">
              <a:effectLst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many applications (</a:t>
            </a:r>
            <a:r>
              <a:rPr lang="en-GB" sz="2600" dirty="0">
                <a:effectLst/>
                <a:hlinkClick r:id="rId2"/>
              </a:rPr>
              <a:t>review</a:t>
            </a:r>
            <a:r>
              <a:rPr lang="en-GB" sz="2600" dirty="0"/>
              <a:t>), e.g.,</a:t>
            </a:r>
          </a:p>
          <a:p>
            <a:r>
              <a:rPr lang="en-GB" sz="2600" dirty="0"/>
              <a:t>jet </a:t>
            </a:r>
            <a:r>
              <a:rPr lang="en-GB" sz="2600" dirty="0">
                <a:effectLst/>
              </a:rPr>
              <a:t>reconstruction and classification</a:t>
            </a:r>
          </a:p>
          <a:p>
            <a:r>
              <a:rPr lang="en-GB" sz="2600" dirty="0">
                <a:hlinkClick r:id="rId3"/>
              </a:rPr>
              <a:t>classification of astrophysical neutrinos</a:t>
            </a:r>
            <a:endParaRPr lang="en-GB" sz="2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28045-0A1C-434C-11B1-BD7410799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7233455C-7970-F524-AFE1-3718CFA06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380" y="3264085"/>
            <a:ext cx="3288625" cy="32748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9B7E88-0207-1F67-88D1-0F3CE9A02535}"/>
              </a:ext>
            </a:extLst>
          </p:cNvPr>
          <p:cNvSpPr txBox="1"/>
          <p:nvPr/>
        </p:nvSpPr>
        <p:spPr>
          <a:xfrm>
            <a:off x="9117433" y="63563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74816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8CA7C-AB37-687B-C37B-7763BA73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0C14B-08FA-3F16-3969-83E953814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0415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g</a:t>
            </a:r>
            <a:r>
              <a:rPr lang="en-GB" sz="2600" dirty="0">
                <a:effectLst/>
              </a:rPr>
              <a:t>raphs: molecules, delivery routes, or social networks, but also images or text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24DE9-0CF5-CB2C-F4B6-07606BF19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35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971682-334D-FCB9-B8AE-14B504292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92677"/>
            <a:ext cx="5411755" cy="2031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BE3DDD-58C9-9E9A-232F-E1E5995F4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4564582"/>
            <a:ext cx="5411755" cy="22934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251D3-D11D-CF6C-24DE-45958D80B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1753" y="2962907"/>
            <a:ext cx="6588971" cy="22687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CAB0CE-486F-0C15-D78E-EB81FD3A69FA}"/>
              </a:ext>
            </a:extLst>
          </p:cNvPr>
          <p:cNvSpPr txBox="1"/>
          <p:nvPr/>
        </p:nvSpPr>
        <p:spPr>
          <a:xfrm>
            <a:off x="6523397" y="6467250"/>
            <a:ext cx="4365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all taken </a:t>
            </a:r>
            <a:r>
              <a:rPr lang="en-DE" dirty="0"/>
              <a:t>from </a:t>
            </a:r>
            <a:r>
              <a:rPr lang="en-DE" dirty="0">
                <a:hlinkClick r:id="rId5"/>
              </a:rPr>
              <a:t>this</a:t>
            </a:r>
            <a:r>
              <a:rPr lang="en-DE" dirty="0"/>
              <a:t> nice introduction to GNNs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/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odes </a:t>
                </a:r>
                <a14:m>
                  <m:oMath xmlns:m="http://schemas.openxmlformats.org/officeDocument/2006/math">
                    <m:r>
                      <a:rPr lang="en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DE" dirty="0"/>
                  <a:t> nodes adjacency matrix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774F48-6B59-0AE9-8884-0E7DC77A0F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6261" y="5411039"/>
                <a:ext cx="3239477" cy="369332"/>
              </a:xfrm>
              <a:prstGeom prst="rect">
                <a:avLst/>
              </a:prstGeom>
              <a:blipFill>
                <a:blip r:embed="rId6"/>
                <a:stretch>
                  <a:fillRect l="-1953" t="-10000" r="-391" b="-2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05530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28177-41F6-FED1-D187-6054DA72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Neural Networks on Graph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841BD-F4A5-830A-4296-59D62B68D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343"/>
            <a:ext cx="617298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effectLst/>
              </a:rPr>
              <a:t>graph can be specified with adjacency matrix as well as node</a:t>
            </a:r>
            <a:r>
              <a:rPr lang="en-GB" sz="2400" dirty="0"/>
              <a:t> (vertex), edge (link), and global attributes/features 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/>
              <a:t>learned as representation (graph encoder, embeddings)</a:t>
            </a:r>
          </a:p>
          <a:p>
            <a:pPr marL="0" indent="0">
              <a:buNone/>
            </a:pPr>
            <a:endParaRPr lang="en-GB" sz="2400" b="0" i="0" u="none" strike="noStrike" dirty="0">
              <a:effectLst/>
            </a:endParaRPr>
          </a:p>
          <a:p>
            <a:pPr marL="0" indent="0">
              <a:buNone/>
            </a:pPr>
            <a:r>
              <a:rPr lang="en-GB" sz="2400" b="0" i="0" u="none" strike="noStrike" dirty="0">
                <a:effectLst/>
              </a:rPr>
              <a:t>GNNs: neural networks operating on graph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128D0-508E-EFF1-DDDC-D5113270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DDF2C4-78F4-5A34-4686-56FDE03D5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48" y="4115961"/>
            <a:ext cx="6747588" cy="1670413"/>
          </a:xfrm>
          <a:prstGeom prst="rect">
            <a:avLst/>
          </a:prstGeom>
        </p:spPr>
      </p:pic>
      <p:pic>
        <p:nvPicPr>
          <p:cNvPr id="7" name="Picture 6" descr="Chart, radar chart&#10;&#10;Description automatically generated">
            <a:extLst>
              <a:ext uri="{FF2B5EF4-FFF2-40B4-BE49-F238E27FC236}">
                <a16:creationId xmlns:a16="http://schemas.microsoft.com/office/drawing/2014/main" id="{F2BD1590-6B60-841D-6127-00D2ABA97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181" y="1387461"/>
            <a:ext cx="5145125" cy="17741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3FA377-6309-F9A8-C952-86FB4FE4F1A5}"/>
              </a:ext>
            </a:extLst>
          </p:cNvPr>
          <p:cNvSpPr txBox="1"/>
          <p:nvPr/>
        </p:nvSpPr>
        <p:spPr>
          <a:xfrm>
            <a:off x="10246765" y="325133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0AC317-D6A7-76CA-971C-849D1A4B91E3}"/>
              </a:ext>
            </a:extLst>
          </p:cNvPr>
          <p:cNvSpPr txBox="1"/>
          <p:nvPr/>
        </p:nvSpPr>
        <p:spPr>
          <a:xfrm>
            <a:off x="5538991" y="534063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51244-56C4-ED62-E8C1-2EF532CE36E0}"/>
              </a:ext>
            </a:extLst>
          </p:cNvPr>
          <p:cNvSpPr txBox="1"/>
          <p:nvPr/>
        </p:nvSpPr>
        <p:spPr>
          <a:xfrm>
            <a:off x="7011181" y="3624604"/>
            <a:ext cx="51131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different tasks: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graph-level: </a:t>
            </a:r>
            <a:r>
              <a:rPr lang="en-GB" sz="2000" b="0" i="0" u="none" strike="noStrike" dirty="0">
                <a:effectLst/>
              </a:rPr>
              <a:t>predict property of entire graph (e.g.,  molecule binding to receptor or </a:t>
            </a:r>
            <a:r>
              <a:rPr lang="en-GB" sz="2000" b="0" i="0" u="none" strike="noStrike" dirty="0" err="1">
                <a:effectLst/>
              </a:rPr>
              <a:t>labeling</a:t>
            </a:r>
            <a:r>
              <a:rPr lang="en-GB" sz="2000" b="0" i="0" u="none" strike="noStrike" dirty="0">
                <a:effectLst/>
              </a:rPr>
              <a:t> of image)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n</a:t>
            </a:r>
            <a:r>
              <a:rPr lang="en-DE" sz="2000" dirty="0"/>
              <a:t>ode-level: </a:t>
            </a:r>
            <a:r>
              <a:rPr lang="en-GB" sz="2000" b="0" i="0" u="none" strike="noStrike" dirty="0">
                <a:effectLst/>
              </a:rPr>
              <a:t>predict the identity of nodes (e</a:t>
            </a:r>
            <a:r>
              <a:rPr lang="en-GB" sz="2000" dirty="0"/>
              <a:t>.g., image segmentation</a:t>
            </a:r>
            <a:r>
              <a:rPr lang="en-GB" sz="2000" b="0" i="0" u="none" strike="noStrike" dirty="0">
                <a:effectLst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e</a:t>
            </a:r>
            <a:r>
              <a:rPr lang="en-DE" sz="2000" dirty="0"/>
              <a:t>dge-level: e.g., </a:t>
            </a:r>
            <a:r>
              <a:rPr lang="en-GB" sz="2000" b="0" i="0" u="none" strike="noStrike" dirty="0">
                <a:effectLst/>
              </a:rPr>
              <a:t>image scene understanding</a:t>
            </a:r>
            <a:endParaRPr lang="en-DE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ECCB4E-7B34-B37B-3E40-B73224928F42}"/>
              </a:ext>
            </a:extLst>
          </p:cNvPr>
          <p:cNvSpPr txBox="1"/>
          <p:nvPr/>
        </p:nvSpPr>
        <p:spPr>
          <a:xfrm>
            <a:off x="398104" y="5855681"/>
            <a:ext cx="6052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lobal pooling layer: </a:t>
            </a:r>
            <a:r>
              <a:rPr lang="en-GB" dirty="0"/>
              <a:t>aggregation</a:t>
            </a:r>
            <a:r>
              <a:rPr lang="en-GB" sz="1800" dirty="0">
                <a:effectLst/>
              </a:rPr>
              <a:t> of node/edge representations (can also be node/edge predictions via adjacency instead of global one)</a:t>
            </a:r>
            <a:endParaRPr lang="en-DE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7FD2DCF-69EB-F6A5-5ABC-40DD5C1CCE3D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424166" y="5015828"/>
            <a:ext cx="1756654" cy="839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/>
              <p:nvPr/>
            </p:nvSpPr>
            <p:spPr>
              <a:xfrm>
                <a:off x="2181830" y="3796358"/>
                <a:ext cx="3995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C5DDD-E792-B304-99EE-8906FF012F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1830" y="3796358"/>
                <a:ext cx="399597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C7563264-398A-E9A5-18EB-4206EB25391E}"/>
              </a:ext>
            </a:extLst>
          </p:cNvPr>
          <p:cNvSpPr txBox="1"/>
          <p:nvPr/>
        </p:nvSpPr>
        <p:spPr>
          <a:xfrm>
            <a:off x="6952736" y="5982728"/>
            <a:ext cx="517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potentially also generative (decoder): e.g., generating routes for traveling salesman problem</a:t>
            </a:r>
          </a:p>
        </p:txBody>
      </p:sp>
    </p:spTree>
    <p:extLst>
      <p:ext uri="{BB962C8B-B14F-4D97-AF65-F5344CB8AC3E}">
        <p14:creationId xmlns:p14="http://schemas.microsoft.com/office/powerpoint/2010/main" val="41616540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31E2FE3-99A0-DE40-7397-FAF42D968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35" y="2781593"/>
            <a:ext cx="7299674" cy="31259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25EC47-98F0-919A-1658-F8497BFD3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GNN Layers and Message Passing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3D7A4-03E8-6BFA-79A1-2460199D1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u</a:t>
            </a:r>
            <a:r>
              <a:rPr lang="en-DE" sz="2400" dirty="0"/>
              <a:t>pdating node, edge, and global-context representations by </a:t>
            </a:r>
            <a:r>
              <a:rPr lang="en-GB" sz="2400" dirty="0"/>
              <a:t>m</a:t>
            </a:r>
            <a:r>
              <a:rPr lang="en-DE" sz="2400" dirty="0"/>
              <a:t>essage passing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34A18-D13D-996C-F756-5F4CBABC2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37</a:t>
            </a:fld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9B9C71-0CFF-C538-6586-47D420061C25}"/>
              </a:ext>
            </a:extLst>
          </p:cNvPr>
          <p:cNvSpPr txBox="1"/>
          <p:nvPr/>
        </p:nvSpPr>
        <p:spPr>
          <a:xfrm>
            <a:off x="6388437" y="5942568"/>
            <a:ext cx="110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attributes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972CBB5-385E-BC20-765E-502D9D5874EB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459390" y="5487101"/>
            <a:ext cx="479102" cy="455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/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each message passing layer corresponds to one hop in graph</a:t>
                </a:r>
              </a:p>
              <a:p>
                <a:r>
                  <a:rPr lang="en-GB" sz="2000" dirty="0">
                    <a:sym typeface="Wingdings" pitchFamily="2" charset="2"/>
                  </a:rPr>
                  <a:t> need for lots of </a:t>
                </a:r>
                <a:r>
                  <a:rPr lang="en-GB" sz="2000" dirty="0"/>
                  <a:t>s</a:t>
                </a:r>
                <a:r>
                  <a:rPr lang="en-DE" sz="2000" dirty="0"/>
                  <a:t>tacking to reach full graph</a:t>
                </a:r>
              </a:p>
              <a:p>
                <a:r>
                  <a:rPr lang="en-DE" sz="2000" dirty="0">
                    <a:sym typeface="Wingdings" pitchFamily="2" charset="2"/>
                  </a:rPr>
                  <a:t></a:t>
                </a:r>
                <a:r>
                  <a:rPr lang="en-DE" sz="2000" dirty="0"/>
                  <a:t> add global representation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DE" sz="2000" dirty="0"/>
                  <a:t> (context vector) connected to all nodes and edges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FAF19D4-CEB2-4B37-EF0B-7DBC6325CF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5547" y="2469367"/>
                <a:ext cx="3867718" cy="2246769"/>
              </a:xfrm>
              <a:prstGeom prst="rect">
                <a:avLst/>
              </a:prstGeom>
              <a:blipFill>
                <a:blip r:embed="rId3"/>
                <a:stretch>
                  <a:fillRect l="-1634" t="-1124" r="-2941" b="-39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CD00FF70-A67C-3124-4C56-604CA1F9A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6529" y="4893425"/>
            <a:ext cx="2449288" cy="18907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/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⨁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𝒩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𝜓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573A7AD-0936-D2F8-D704-9E3AC09839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074" y="5604949"/>
                <a:ext cx="3366691" cy="460639"/>
              </a:xfrm>
              <a:prstGeom prst="rect">
                <a:avLst/>
              </a:prstGeom>
              <a:blipFill>
                <a:blip r:embed="rId5"/>
                <a:stretch>
                  <a:fillRect l="-376" b="-810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53BECFB6-BACC-3B8C-3BA2-B46AB0D2B2EF}"/>
              </a:ext>
            </a:extLst>
          </p:cNvPr>
          <p:cNvSpPr txBox="1"/>
          <p:nvPr/>
        </p:nvSpPr>
        <p:spPr>
          <a:xfrm>
            <a:off x="589266" y="6414852"/>
            <a:ext cx="2661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with l</a:t>
            </a:r>
            <a:r>
              <a:rPr lang="en-DE" dirty="0"/>
              <a:t>earnable parameters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889EB42-9BF2-3BF7-6351-0E8C45A8583A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1259633" y="6065588"/>
            <a:ext cx="660479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8EFA3F2-115F-243B-2FD3-2596D69DC907}"/>
              </a:ext>
            </a:extLst>
          </p:cNvPr>
          <p:cNvCxnSpPr>
            <a:cxnSpLocks/>
            <a:stCxn id="28" idx="0"/>
          </p:cNvCxnSpPr>
          <p:nvPr/>
        </p:nvCxnSpPr>
        <p:spPr>
          <a:xfrm flipV="1">
            <a:off x="1920112" y="6065588"/>
            <a:ext cx="617815" cy="349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6904478-8F82-971D-115C-3E48792E6B7E}"/>
              </a:ext>
            </a:extLst>
          </p:cNvPr>
          <p:cNvCxnSpPr/>
          <p:nvPr/>
        </p:nvCxnSpPr>
        <p:spPr>
          <a:xfrm flipV="1">
            <a:off x="1856792" y="4344575"/>
            <a:ext cx="2155371" cy="1370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4716786-ECBE-C6D9-A36F-9DFAEE7AE85B}"/>
              </a:ext>
            </a:extLst>
          </p:cNvPr>
          <p:cNvCxnSpPr/>
          <p:nvPr/>
        </p:nvCxnSpPr>
        <p:spPr>
          <a:xfrm flipV="1">
            <a:off x="589266" y="4001294"/>
            <a:ext cx="4495918" cy="1713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11BD57B-5337-0D51-5187-892E56666D2B}"/>
              </a:ext>
            </a:extLst>
          </p:cNvPr>
          <p:cNvSpPr txBox="1"/>
          <p:nvPr/>
        </p:nvSpPr>
        <p:spPr>
          <a:xfrm>
            <a:off x="5457484" y="65389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408590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FAF7-6441-8E01-63A4-AC2C5F707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GNN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02CBC-4AE1-2B0A-D54F-C4810ADEB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58759"/>
            <a:ext cx="10515600" cy="16182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GNNs </a:t>
            </a:r>
            <a:r>
              <a:rPr lang="en-GB" sz="2600" dirty="0"/>
              <a:t>very </a:t>
            </a:r>
            <a:r>
              <a:rPr lang="en-GB" sz="2600" dirty="0">
                <a:effectLst/>
              </a:rPr>
              <a:t>general deep learning architecture: most other architectures special cases of GNNs with additional geometric structure (i.e., </a:t>
            </a:r>
            <a:r>
              <a:rPr lang="en-GB" sz="2600" dirty="0"/>
              <a:t>different inductive biases</a:t>
            </a:r>
            <a:r>
              <a:rPr lang="en-GB" sz="2600" dirty="0">
                <a:effectLst/>
              </a:rPr>
              <a:t>)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e.g., transformers in NLP operating over complete graph of words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6E9D9-BEBA-A097-3373-4A00F8565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38</a:t>
            </a:fld>
            <a:endParaRPr lang="en-DE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278BB45-B272-D392-64FE-A2807D93E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00" y="2443085"/>
            <a:ext cx="7772400" cy="18699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8F0590-892F-F6C3-FB28-2A099610F24C}"/>
              </a:ext>
            </a:extLst>
          </p:cNvPr>
          <p:cNvSpPr txBox="1"/>
          <p:nvPr/>
        </p:nvSpPr>
        <p:spPr>
          <a:xfrm>
            <a:off x="5829741" y="4262764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030C9-5787-7F3D-D6EA-2EBC2FFC9AB5}"/>
              </a:ext>
            </a:extLst>
          </p:cNvPr>
          <p:cNvSpPr txBox="1"/>
          <p:nvPr/>
        </p:nvSpPr>
        <p:spPr>
          <a:xfrm>
            <a:off x="8364115" y="2287249"/>
            <a:ext cx="34204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dirty="0"/>
              <a:t>c</a:t>
            </a:r>
            <a:r>
              <a:rPr lang="en-DE" sz="2000" dirty="0"/>
              <a:t>onvolutional special case of attentional GNN layers</a:t>
            </a:r>
            <a:r>
              <a:rPr lang="en-GB" sz="2000" dirty="0"/>
              <a:t> (</a:t>
            </a:r>
            <a:r>
              <a:rPr lang="en-GB" sz="2000" dirty="0">
                <a:hlinkClick r:id="rId4"/>
              </a:rPr>
              <a:t>GAT</a:t>
            </a:r>
            <a:r>
              <a:rPr lang="en-GB" sz="2000" dirty="0"/>
              <a:t>)</a:t>
            </a:r>
            <a:endParaRPr lang="en-DE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b</a:t>
            </a:r>
            <a:r>
              <a:rPr lang="en-DE" sz="2000" dirty="0"/>
              <a:t>oth convolutional and attentional special cases of message passing GNN layers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/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DE" dirty="0"/>
                  <a:t>“no real edges”</a:t>
                </a:r>
              </a:p>
              <a:p>
                <a:r>
                  <a:rPr lang="en-GB" dirty="0"/>
                  <a:t>c</a:t>
                </a:r>
                <a:r>
                  <a:rPr lang="en-DE" dirty="0"/>
                  <a:t>onstant		implicit by self-attention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dirty="0"/>
                  <a:t>	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d>
                      <m:d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…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</m:oMath>
                </a14:m>
                <a:endParaRPr lang="en-D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57C728E-533B-A767-3162-2BBEEC48E2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081" y="1505850"/>
                <a:ext cx="4329404" cy="935513"/>
              </a:xfrm>
              <a:prstGeom prst="rect">
                <a:avLst/>
              </a:prstGeom>
              <a:blipFill>
                <a:blip r:embed="rId5"/>
                <a:stretch>
                  <a:fillRect l="-1170" t="-2703" b="-40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11909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9ADCE-5E47-87E3-61FF-65742447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Bigger Picture: Symmetries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1F8DE-65CB-CAFE-FB28-255F408CA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effectLst/>
              </a:rPr>
              <a:t>idea of </a:t>
            </a:r>
            <a:r>
              <a:rPr lang="en-GB" sz="2600" dirty="0">
                <a:effectLst/>
                <a:hlinkClick r:id="rId2"/>
              </a:rPr>
              <a:t>Geometric Deep Learning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(borrowed from geometry):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derive different inductive biases and network architectures from symmetries and invariances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DE" sz="2600" dirty="0"/>
              <a:t>CNN from translation invariance of convolutions</a:t>
            </a:r>
          </a:p>
          <a:p>
            <a:pPr marL="0" indent="0">
              <a:buNone/>
            </a:pPr>
            <a:endParaRPr lang="en-DE" sz="2600" dirty="0"/>
          </a:p>
          <a:p>
            <a:pPr marL="0" indent="0">
              <a:buNone/>
            </a:pPr>
            <a:r>
              <a:rPr lang="en-GB" sz="2600" dirty="0">
                <a:effectLst/>
              </a:rPr>
              <a:t>GNN</a:t>
            </a:r>
            <a:r>
              <a:rPr lang="en-GB" sz="2600" dirty="0"/>
              <a:t>s</a:t>
            </a:r>
            <a:r>
              <a:rPr lang="en-GB" sz="2600" dirty="0">
                <a:effectLst/>
              </a:rPr>
              <a:t> from permutation invariance of graph nodes:</a:t>
            </a:r>
          </a:p>
          <a:p>
            <a:pPr marL="0" indent="0">
              <a:buNone/>
            </a:pPr>
            <a:r>
              <a:rPr lang="en-GB" sz="2600" dirty="0">
                <a:effectLst/>
              </a:rPr>
              <a:t>need for </a:t>
            </a:r>
            <a:r>
              <a:rPr lang="en-GB" sz="2600" dirty="0"/>
              <a:t>p</a:t>
            </a:r>
            <a:r>
              <a:rPr lang="en-DE" sz="2600" dirty="0"/>
              <a:t>ermutation-equivariant GNN layers with permutation-invariant aggregations</a:t>
            </a:r>
            <a:r>
              <a:rPr lang="en-GB" sz="2600" dirty="0"/>
              <a:t> </a:t>
            </a:r>
            <a:r>
              <a:rPr lang="en-GB" sz="2600" dirty="0">
                <a:effectLst/>
              </a:rPr>
              <a:t>(e.g., element-wise sum</a:t>
            </a:r>
            <a:r>
              <a:rPr lang="en-DE" sz="2600" dirty="0"/>
              <a:t>)</a:t>
            </a:r>
            <a:endParaRPr lang="en-GB" sz="26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3EEFE-CE40-6CC1-C26D-9C4E91968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63727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AF15-60B7-2AE9-C261-7FBC5E8F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and Causal Models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99AF39-F2A4-EC5A-0700-A71E484B083A}"/>
              </a:ext>
            </a:extLst>
          </p:cNvPr>
          <p:cNvSpPr txBox="1"/>
          <p:nvPr/>
        </p:nvSpPr>
        <p:spPr>
          <a:xfrm>
            <a:off x="1126272" y="4620064"/>
            <a:ext cx="1892378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causal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3871B0-9A89-68AA-027B-D7073BEF13A9}"/>
              </a:ext>
            </a:extLst>
          </p:cNvPr>
          <p:cNvSpPr txBox="1"/>
          <p:nvPr/>
        </p:nvSpPr>
        <p:spPr>
          <a:xfrm>
            <a:off x="8603069" y="4235343"/>
            <a:ext cx="2201297" cy="12464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interventions</a:t>
            </a:r>
            <a:r>
              <a:rPr lang="de-DE" sz="2500" dirty="0"/>
              <a:t> &amp;</a:t>
            </a:r>
          </a:p>
          <a:p>
            <a:pPr algn="ctr"/>
            <a:r>
              <a:rPr lang="de-DE" sz="2500" dirty="0" err="1"/>
              <a:t>imagination</a:t>
            </a:r>
            <a:endParaRPr lang="de-DE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F7DC4E-6989-D91B-63F7-A9C6FE4902CD}"/>
              </a:ext>
            </a:extLst>
          </p:cNvPr>
          <p:cNvSpPr txBox="1"/>
          <p:nvPr/>
        </p:nvSpPr>
        <p:spPr>
          <a:xfrm>
            <a:off x="733376" y="2505050"/>
            <a:ext cx="2678169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probabilistic</a:t>
            </a:r>
            <a:r>
              <a:rPr lang="de-DE" sz="2500" dirty="0"/>
              <a:t> </a:t>
            </a:r>
            <a:r>
              <a:rPr lang="de-DE" sz="2500" dirty="0" err="1"/>
              <a:t>model</a:t>
            </a:r>
            <a:endParaRPr lang="de-DE" sz="2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91F5F7-B690-E5ED-E464-ADEA5C7457DD}"/>
              </a:ext>
            </a:extLst>
          </p:cNvPr>
          <p:cNvSpPr txBox="1"/>
          <p:nvPr/>
        </p:nvSpPr>
        <p:spPr>
          <a:xfrm>
            <a:off x="8768294" y="2505050"/>
            <a:ext cx="1853584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500" dirty="0" err="1"/>
              <a:t>observations</a:t>
            </a:r>
            <a:endParaRPr lang="de-DE" sz="25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CEF4D02-733D-105A-A557-6102F729FB1B}"/>
              </a:ext>
            </a:extLst>
          </p:cNvPr>
          <p:cNvCxnSpPr>
            <a:cxnSpLocks/>
            <a:stCxn id="4" idx="0"/>
            <a:endCxn id="6" idx="2"/>
          </p:cNvCxnSpPr>
          <p:nvPr/>
        </p:nvCxnSpPr>
        <p:spPr>
          <a:xfrm flipV="1">
            <a:off x="2072461" y="2982104"/>
            <a:ext cx="0" cy="1637960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EE650C-CF31-D522-29E3-012EA67778C6}"/>
              </a:ext>
            </a:extLst>
          </p:cNvPr>
          <p:cNvCxnSpPr>
            <a:cxnSpLocks/>
            <a:stCxn id="5" idx="0"/>
            <a:endCxn id="7" idx="2"/>
          </p:cNvCxnSpPr>
          <p:nvPr/>
        </p:nvCxnSpPr>
        <p:spPr>
          <a:xfrm flipH="1" flipV="1">
            <a:off x="9695086" y="2982104"/>
            <a:ext cx="8632" cy="1253239"/>
          </a:xfrm>
          <a:prstGeom prst="straightConnector1">
            <a:avLst/>
          </a:prstGeom>
          <a:ln w="12700" cmpd="sng">
            <a:solidFill>
              <a:schemeClr val="accent1"/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D98349A-C5AA-D915-3AD4-C8F490248B2E}"/>
              </a:ext>
            </a:extLst>
          </p:cNvPr>
          <p:cNvSpPr txBox="1"/>
          <p:nvPr/>
        </p:nvSpPr>
        <p:spPr>
          <a:xfrm>
            <a:off x="1099955" y="3621663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2BF3C-DBB4-FC59-DD63-078697665E41}"/>
              </a:ext>
            </a:extLst>
          </p:cNvPr>
          <p:cNvSpPr txBox="1"/>
          <p:nvPr/>
        </p:nvSpPr>
        <p:spPr>
          <a:xfrm>
            <a:off x="9703718" y="3621662"/>
            <a:ext cx="9627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/>
              <a:t>subsumes</a:t>
            </a:r>
            <a:endParaRPr lang="de-DE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C2D8A8-2A1D-DF30-7DED-66F86CCB8C4F}"/>
              </a:ext>
            </a:extLst>
          </p:cNvPr>
          <p:cNvSpPr txBox="1"/>
          <p:nvPr/>
        </p:nvSpPr>
        <p:spPr>
          <a:xfrm>
            <a:off x="457200" y="5772354"/>
            <a:ext cx="3400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i="1" dirty="0"/>
              <a:t>Elements </a:t>
            </a:r>
            <a:r>
              <a:rPr lang="de-DE" sz="1000" i="1" dirty="0" err="1"/>
              <a:t>of</a:t>
            </a:r>
            <a:r>
              <a:rPr lang="de-DE" sz="1000" i="1" dirty="0"/>
              <a:t> </a:t>
            </a:r>
            <a:r>
              <a:rPr lang="de-DE" sz="1000" i="1" dirty="0" err="1"/>
              <a:t>Causal</a:t>
            </a:r>
            <a:r>
              <a:rPr lang="de-DE" sz="1000" i="1" dirty="0"/>
              <a:t> </a:t>
            </a:r>
            <a:r>
              <a:rPr lang="de-DE" sz="1000" i="1" dirty="0" err="1"/>
              <a:t>Inference</a:t>
            </a:r>
            <a:r>
              <a:rPr lang="de-DE" sz="1000" i="1" dirty="0"/>
              <a:t> </a:t>
            </a:r>
            <a:r>
              <a:rPr lang="de-DE" sz="1000" dirty="0"/>
              <a:t>(Peters, </a:t>
            </a:r>
            <a:r>
              <a:rPr lang="de-DE" sz="1000" dirty="0" err="1"/>
              <a:t>Janzing</a:t>
            </a:r>
            <a:r>
              <a:rPr lang="de-DE" sz="1000" dirty="0"/>
              <a:t>, </a:t>
            </a:r>
            <a:r>
              <a:rPr lang="de-DE" sz="1000" dirty="0" err="1"/>
              <a:t>Schölkopf</a:t>
            </a:r>
            <a:r>
              <a:rPr lang="de-DE" sz="1000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5863AE-23E1-16B7-631E-D1323471B644}"/>
              </a:ext>
            </a:extLst>
          </p:cNvPr>
          <p:cNvSpPr txBox="1"/>
          <p:nvPr/>
        </p:nvSpPr>
        <p:spPr>
          <a:xfrm>
            <a:off x="4944220" y="5104283"/>
            <a:ext cx="229139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discovery</a:t>
            </a:r>
            <a:endParaRPr lang="de-DE" sz="25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A929EF-D4DA-4D31-A678-8923445125BF}"/>
              </a:ext>
            </a:extLst>
          </p:cNvPr>
          <p:cNvSpPr txBox="1"/>
          <p:nvPr/>
        </p:nvSpPr>
        <p:spPr>
          <a:xfrm>
            <a:off x="4865036" y="4143010"/>
            <a:ext cx="228190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causal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9A7C96-482D-BE9D-5691-93EC4A630544}"/>
              </a:ext>
            </a:extLst>
          </p:cNvPr>
          <p:cNvSpPr txBox="1"/>
          <p:nvPr/>
        </p:nvSpPr>
        <p:spPr>
          <a:xfrm>
            <a:off x="4719803" y="2989270"/>
            <a:ext cx="257237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statistical</a:t>
            </a:r>
            <a:r>
              <a:rPr lang="de-DE" sz="2500" i="1" dirty="0"/>
              <a:t> </a:t>
            </a:r>
            <a:r>
              <a:rPr lang="de-DE" sz="2500" i="1" dirty="0" err="1"/>
              <a:t>learning</a:t>
            </a:r>
            <a:endParaRPr lang="de-DE" sz="2500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16558D-4EC2-D5A9-6C16-7A44EB23C5DC}"/>
              </a:ext>
            </a:extLst>
          </p:cNvPr>
          <p:cNvSpPr txBox="1"/>
          <p:nvPr/>
        </p:nvSpPr>
        <p:spPr>
          <a:xfrm>
            <a:off x="4565015" y="2056255"/>
            <a:ext cx="304980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500" i="1" dirty="0" err="1"/>
              <a:t>probabilistic</a:t>
            </a:r>
            <a:r>
              <a:rPr lang="de-DE" sz="2500" i="1" dirty="0"/>
              <a:t> </a:t>
            </a:r>
            <a:r>
              <a:rPr lang="de-DE" sz="2500" i="1" dirty="0" err="1"/>
              <a:t>inference</a:t>
            </a:r>
            <a:endParaRPr lang="de-DE" sz="2500" i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7260D83-35BB-41A5-43F5-79D8D8F82C6E}"/>
              </a:ext>
            </a:extLst>
          </p:cNvPr>
          <p:cNvCxnSpPr>
            <a:cxnSpLocks/>
          </p:cNvCxnSpPr>
          <p:nvPr/>
        </p:nvCxnSpPr>
        <p:spPr>
          <a:xfrm>
            <a:off x="3992134" y="2538502"/>
            <a:ext cx="4218596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7A5C21-AC24-276D-A2E6-8128FF087481}"/>
              </a:ext>
            </a:extLst>
          </p:cNvPr>
          <p:cNvCxnSpPr>
            <a:cxnSpLocks/>
          </p:cNvCxnSpPr>
          <p:nvPr/>
        </p:nvCxnSpPr>
        <p:spPr>
          <a:xfrm flipH="1">
            <a:off x="3992134" y="298210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FF61C2-67BA-FD94-9381-5EBB3A4316FC}"/>
              </a:ext>
            </a:extLst>
          </p:cNvPr>
          <p:cNvCxnSpPr>
            <a:cxnSpLocks/>
          </p:cNvCxnSpPr>
          <p:nvPr/>
        </p:nvCxnSpPr>
        <p:spPr>
          <a:xfrm>
            <a:off x="3992134" y="4620064"/>
            <a:ext cx="4218594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A5F538F-21A7-F375-601A-AD5F240BA533}"/>
              </a:ext>
            </a:extLst>
          </p:cNvPr>
          <p:cNvCxnSpPr>
            <a:cxnSpLocks/>
          </p:cNvCxnSpPr>
          <p:nvPr/>
        </p:nvCxnSpPr>
        <p:spPr>
          <a:xfrm flipH="1">
            <a:off x="3992134" y="5097118"/>
            <a:ext cx="4218593" cy="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4E5442-BF93-0064-5201-6456443F8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963948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511E-FE4B-D9BE-1469-95B2AABB8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Link to Causality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925B2-1305-9B4D-8609-C8B2EBCF9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>
                <a:hlinkClick r:id="rId2"/>
              </a:rPr>
              <a:t>n</a:t>
            </a:r>
            <a:r>
              <a:rPr lang="en-DE" sz="2600" dirty="0">
                <a:hlinkClick r:id="rId2"/>
              </a:rPr>
              <a:t>eural causal models</a:t>
            </a:r>
            <a:r>
              <a:rPr lang="en-DE" sz="2600" dirty="0"/>
              <a:t>: connect SCMs and neural networks (gradient descent)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one step further: c</a:t>
            </a:r>
            <a:r>
              <a:rPr lang="en-DE" sz="2600" dirty="0"/>
              <a:t>onnection between </a:t>
            </a:r>
            <a:r>
              <a:rPr lang="en-GB" sz="2600" dirty="0">
                <a:hlinkClick r:id="rId3"/>
              </a:rPr>
              <a:t>SCMs and GNNs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2B40F-9D27-018F-02AF-46BFEAD49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128326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2339-07E4-76AE-90C0-BC3C01408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0EEE45D-5AE8-DA4B-835C-D7BCD8FA5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41</a:t>
            </a:fld>
            <a:endParaRPr lang="en-DE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F3193CF-F24B-31D2-2E9D-4D131D2A2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245" y="2381958"/>
            <a:ext cx="2556339" cy="4009509"/>
          </a:xfrm>
          <a:prstGeom prst="rect">
            <a:avLst/>
          </a:prstGeom>
        </p:spPr>
      </p:pic>
      <p:pic>
        <p:nvPicPr>
          <p:cNvPr id="10" name="Picture 9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AFFC8203-4995-D3BF-2519-BDCAD6FC8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171" y="2381959"/>
            <a:ext cx="3192584" cy="40095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6E72BC-3485-CD54-57EC-3A0F94004CB3}"/>
              </a:ext>
            </a:extLst>
          </p:cNvPr>
          <p:cNvSpPr txBox="1"/>
          <p:nvPr/>
        </p:nvSpPr>
        <p:spPr>
          <a:xfrm>
            <a:off x="838200" y="1550961"/>
            <a:ext cx="4218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</a:t>
            </a:r>
            <a:r>
              <a:rPr lang="en-DE" sz="2400" dirty="0"/>
              <a:t>entle but geniune introduction, including most ideas: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CDF582-B982-88F9-F556-6F13FD086452}"/>
              </a:ext>
            </a:extLst>
          </p:cNvPr>
          <p:cNvSpPr txBox="1"/>
          <p:nvPr/>
        </p:nvSpPr>
        <p:spPr>
          <a:xfrm>
            <a:off x="6395234" y="1735626"/>
            <a:ext cx="4804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… a</a:t>
            </a:r>
            <a:r>
              <a:rPr lang="en-DE" sz="2400" dirty="0"/>
              <a:t>nd with a little bit more maths </a:t>
            </a:r>
            <a:r>
              <a:rPr lang="en-DE" sz="2400" dirty="0">
                <a:sym typeface="Wingdings" pitchFamily="2" charset="2"/>
              </a:rPr>
              <a:t>: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820840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FAF0B-235B-C6DA-E8F3-676B7948E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Fictional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A602C-595D-D9B6-448E-9EECFC531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fictional thinking (imagination of non-existent things) drastically improved human’s communication and collaboration abilities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3A3335"/>
                </a:solidFill>
              </a:rPr>
              <a:t>(see</a:t>
            </a:r>
            <a:r>
              <a:rPr lang="en-GB" sz="2400" dirty="0">
                <a:solidFill>
                  <a:srgbClr val="3A3335"/>
                </a:solidFill>
                <a:effectLst/>
              </a:rPr>
              <a:t> </a:t>
            </a:r>
            <a:r>
              <a:rPr lang="en-GB" sz="2400" i="1" dirty="0">
                <a:solidFill>
                  <a:srgbClr val="3A3335"/>
                </a:solidFill>
                <a:effectLst/>
              </a:rPr>
              <a:t>Sapiens: A Brief History of Humankind </a:t>
            </a:r>
            <a:r>
              <a:rPr lang="en-GB" sz="2400" dirty="0">
                <a:solidFill>
                  <a:srgbClr val="3A3335"/>
                </a:solidFill>
                <a:effectLst/>
              </a:rPr>
              <a:t>from Harari</a:t>
            </a:r>
            <a:r>
              <a:rPr lang="en-GB" sz="2400" dirty="0">
                <a:solidFill>
                  <a:srgbClr val="3A3335"/>
                </a:solidFill>
              </a:rPr>
              <a:t>)</a:t>
            </a:r>
            <a:endParaRPr lang="en-GB" sz="2400" dirty="0">
              <a:effectLst/>
            </a:endParaRP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  <a:effectLst/>
              </a:rPr>
              <a:t>counterfactual causal reasoning as base of human’s fictional capabilities</a:t>
            </a:r>
          </a:p>
          <a:p>
            <a:pPr marL="0" indent="0">
              <a:buNone/>
            </a:pPr>
            <a:endParaRPr lang="en-GB" sz="2400" dirty="0">
              <a:solidFill>
                <a:srgbClr val="3A3335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3A3335"/>
                </a:solidFill>
              </a:rPr>
              <a:t>enrich ML with causality:</a:t>
            </a:r>
          </a:p>
          <a:p>
            <a:r>
              <a:rPr lang="en-GB" sz="2400" dirty="0">
                <a:solidFill>
                  <a:srgbClr val="3A3335"/>
                </a:solidFill>
              </a:rPr>
              <a:t>n</a:t>
            </a:r>
            <a:r>
              <a:rPr lang="en-GB" sz="2400" dirty="0">
                <a:solidFill>
                  <a:srgbClr val="3A3335"/>
                </a:solidFill>
                <a:effectLst/>
              </a:rPr>
              <a:t>ot only important for long-term goal of human-level AI</a:t>
            </a:r>
          </a:p>
          <a:p>
            <a:r>
              <a:rPr lang="en-GB" sz="2400" dirty="0">
                <a:solidFill>
                  <a:srgbClr val="3A3335"/>
                </a:solidFill>
                <a:effectLst/>
              </a:rPr>
              <a:t>also enabling better human-AI interaction (common causal language)</a:t>
            </a:r>
            <a:endParaRPr lang="en-GB" sz="240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D2279-8155-662F-8B4E-521065FF7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42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5436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538E2-08DB-DFF2-CD1B-D0B792963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Causality and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62C9D-80EF-C5B4-D5CF-0A5485929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600" dirty="0" err="1"/>
              <a:t>causation</a:t>
            </a:r>
            <a:r>
              <a:rPr lang="de-DE" sz="2600" dirty="0"/>
              <a:t>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addition</a:t>
            </a:r>
            <a:r>
              <a:rPr lang="de-DE" sz="2600" dirty="0"/>
              <a:t> </a:t>
            </a:r>
            <a:r>
              <a:rPr lang="de-DE" sz="2600" dirty="0" err="1"/>
              <a:t>to</a:t>
            </a:r>
            <a:r>
              <a:rPr lang="de-DE" sz="2600" dirty="0"/>
              <a:t> ML: synonym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understanding</a:t>
            </a:r>
            <a:endParaRPr lang="de-DE" sz="2600" dirty="0"/>
          </a:p>
          <a:p>
            <a:r>
              <a:rPr lang="de-DE" sz="2600" dirty="0" err="1"/>
              <a:t>no</a:t>
            </a:r>
            <a:r>
              <a:rPr lang="de-DE" sz="2600" dirty="0"/>
              <a:t> ML </a:t>
            </a:r>
            <a:r>
              <a:rPr lang="de-DE" sz="2600" dirty="0" err="1"/>
              <a:t>method</a:t>
            </a:r>
            <a:r>
              <a:rPr lang="de-DE" sz="2600" dirty="0"/>
              <a:t> </a:t>
            </a:r>
            <a:r>
              <a:rPr lang="de-DE" sz="2600" dirty="0" err="1"/>
              <a:t>can</a:t>
            </a:r>
            <a:r>
              <a:rPr lang="de-DE" sz="2600" dirty="0"/>
              <a:t> </a:t>
            </a:r>
            <a:r>
              <a:rPr lang="de-DE" sz="2600" dirty="0" err="1"/>
              <a:t>understand</a:t>
            </a:r>
            <a:r>
              <a:rPr lang="de-DE" sz="2600" dirty="0"/>
              <a:t> </a:t>
            </a:r>
            <a:r>
              <a:rPr lang="de-DE" sz="2600" dirty="0" err="1"/>
              <a:t>causes</a:t>
            </a:r>
            <a:r>
              <a:rPr lang="de-DE" sz="2600" dirty="0"/>
              <a:t> and </a:t>
            </a:r>
            <a:r>
              <a:rPr lang="de-DE" sz="2600" dirty="0" err="1"/>
              <a:t>effects</a:t>
            </a:r>
            <a:r>
              <a:rPr lang="de-DE" sz="2600" dirty="0"/>
              <a:t> </a:t>
            </a:r>
            <a:r>
              <a:rPr lang="de-DE" sz="2600" dirty="0" err="1"/>
              <a:t>from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 (</a:t>
            </a:r>
            <a:r>
              <a:rPr lang="de-DE" sz="2600" dirty="0" err="1"/>
              <a:t>statistical</a:t>
            </a:r>
            <a:r>
              <a:rPr lang="de-DE" sz="2600" dirty="0"/>
              <a:t> </a:t>
            </a:r>
            <a:r>
              <a:rPr lang="de-DE" sz="2600" dirty="0" err="1"/>
              <a:t>dependencies</a:t>
            </a:r>
            <a:r>
              <a:rPr lang="de-DE" sz="2600" dirty="0"/>
              <a:t>) </a:t>
            </a:r>
            <a:r>
              <a:rPr lang="de-DE" sz="2600" dirty="0" err="1"/>
              <a:t>alone</a:t>
            </a:r>
            <a:r>
              <a:rPr lang="de-DE" sz="2600" dirty="0"/>
              <a:t> </a:t>
            </a:r>
            <a:r>
              <a:rPr lang="de-DE" sz="2600" dirty="0">
                <a:sym typeface="Wingdings" pitchFamily="2" charset="2"/>
              </a:rPr>
              <a:t>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assumptions</a:t>
            </a:r>
            <a:r>
              <a:rPr lang="de-DE" sz="2600" dirty="0"/>
              <a:t> (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model</a:t>
            </a:r>
            <a:r>
              <a:rPr lang="de-DE" sz="2600" dirty="0"/>
              <a:t>)</a:t>
            </a:r>
          </a:p>
          <a:p>
            <a:r>
              <a:rPr lang="de-DE" sz="2600" dirty="0" err="1"/>
              <a:t>examples</a:t>
            </a:r>
            <a:r>
              <a:rPr lang="de-DE" sz="2600" dirty="0"/>
              <a:t>: </a:t>
            </a:r>
            <a:r>
              <a:rPr lang="de-DE" sz="2600" dirty="0" err="1"/>
              <a:t>transportability</a:t>
            </a:r>
            <a:r>
              <a:rPr lang="de-DE" sz="2600" dirty="0"/>
              <a:t> and </a:t>
            </a:r>
            <a:r>
              <a:rPr lang="de-DE" sz="2600" dirty="0" err="1"/>
              <a:t>robustness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models</a:t>
            </a:r>
            <a:r>
              <a:rPr lang="de-DE" sz="2600" dirty="0"/>
              <a:t> (</a:t>
            </a:r>
            <a:r>
              <a:rPr lang="de-DE" sz="2600" dirty="0" err="1"/>
              <a:t>generalization</a:t>
            </a:r>
            <a:r>
              <a:rPr lang="de-DE" sz="2600" dirty="0"/>
              <a:t>), </a:t>
            </a:r>
            <a:r>
              <a:rPr lang="de-DE" sz="2600" dirty="0" err="1"/>
              <a:t>handling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missing</a:t>
            </a:r>
            <a:r>
              <a:rPr lang="de-DE" sz="2600" dirty="0"/>
              <a:t> </a:t>
            </a:r>
            <a:r>
              <a:rPr lang="de-DE" sz="2600" dirty="0" err="1"/>
              <a:t>data</a:t>
            </a:r>
            <a:r>
              <a:rPr lang="de-DE" sz="2600" dirty="0"/>
              <a:t>,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explainability</a:t>
            </a:r>
            <a:endParaRPr lang="de-DE" sz="2600" dirty="0"/>
          </a:p>
          <a:p>
            <a:pPr marL="0" indent="0">
              <a:buNone/>
            </a:pPr>
            <a:r>
              <a:rPr lang="de-DE" sz="2600" dirty="0"/>
              <a:t>(</a:t>
            </a:r>
            <a:r>
              <a:rPr lang="de-DE" sz="2600" dirty="0" err="1"/>
              <a:t>see</a:t>
            </a:r>
            <a:r>
              <a:rPr lang="de-DE" sz="2600" dirty="0"/>
              <a:t> </a:t>
            </a:r>
            <a:r>
              <a:rPr lang="de-DE" sz="2600" dirty="0">
                <a:hlinkClick r:id="rId2"/>
              </a:rPr>
              <a:t>Pearl</a:t>
            </a:r>
            <a:r>
              <a:rPr lang="de-DE" sz="2600" dirty="0"/>
              <a:t> and </a:t>
            </a:r>
            <a:r>
              <a:rPr lang="de-DE" sz="2600" dirty="0" err="1"/>
              <a:t>Schölkopf</a:t>
            </a:r>
            <a:r>
              <a:rPr lang="de-DE" sz="2600" dirty="0"/>
              <a:t> </a:t>
            </a:r>
            <a:r>
              <a:rPr lang="de-DE" sz="2600" dirty="0">
                <a:hlinkClick r:id="rId3"/>
              </a:rPr>
              <a:t>1</a:t>
            </a:r>
            <a:r>
              <a:rPr lang="de-DE" sz="2600" dirty="0"/>
              <a:t> </a:t>
            </a:r>
            <a:r>
              <a:rPr lang="de-DE" sz="2600" dirty="0">
                <a:hlinkClick r:id="rId4"/>
              </a:rPr>
              <a:t>2</a:t>
            </a:r>
            <a:r>
              <a:rPr lang="de-DE" sz="2600" dirty="0"/>
              <a:t> </a:t>
            </a:r>
            <a:r>
              <a:rPr lang="de-DE" sz="2600" dirty="0">
                <a:hlinkClick r:id="rId5"/>
              </a:rPr>
              <a:t>3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endParaRPr lang="de-DE" sz="2600" dirty="0"/>
          </a:p>
          <a:p>
            <a:pPr marL="0" indent="0">
              <a:buNone/>
            </a:pPr>
            <a:r>
              <a:rPr lang="de-DE" sz="2600" dirty="0"/>
              <a:t>but also: ML </a:t>
            </a:r>
            <a:r>
              <a:rPr lang="de-DE" sz="2600" dirty="0" err="1"/>
              <a:t>as</a:t>
            </a:r>
            <a:r>
              <a:rPr lang="de-DE" sz="2600" dirty="0"/>
              <a:t> </a:t>
            </a:r>
            <a:r>
              <a:rPr lang="de-DE" sz="2600" dirty="0" err="1"/>
              <a:t>help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causal</a:t>
            </a:r>
            <a:r>
              <a:rPr lang="de-DE" sz="2600" dirty="0"/>
              <a:t> </a:t>
            </a:r>
            <a:r>
              <a:rPr lang="de-DE" sz="2600" dirty="0" err="1"/>
              <a:t>discovery</a:t>
            </a:r>
            <a:r>
              <a:rPr lang="de-DE" sz="2600" dirty="0"/>
              <a:t> and </a:t>
            </a:r>
            <a:r>
              <a:rPr lang="de-DE" sz="2600" dirty="0" err="1"/>
              <a:t>inference</a:t>
            </a:r>
            <a:endParaRPr lang="de-DE" sz="2600" dirty="0"/>
          </a:p>
          <a:p>
            <a:r>
              <a:rPr lang="de-DE" sz="2600" dirty="0" err="1"/>
              <a:t>counterfactuls</a:t>
            </a:r>
            <a:r>
              <a:rPr lang="de-DE" sz="2600" dirty="0"/>
              <a:t> (potential </a:t>
            </a:r>
            <a:r>
              <a:rPr lang="de-DE" sz="2600" dirty="0" err="1"/>
              <a:t>outcomes</a:t>
            </a:r>
            <a:r>
              <a:rPr lang="de-DE" sz="2600" dirty="0"/>
              <a:t>) </a:t>
            </a:r>
            <a:r>
              <a:rPr lang="de-DE" sz="2600" dirty="0" err="1"/>
              <a:t>need</a:t>
            </a:r>
            <a:r>
              <a:rPr lang="de-DE" sz="2600" dirty="0"/>
              <a:t> </a:t>
            </a:r>
            <a:r>
              <a:rPr lang="de-DE" sz="2600" dirty="0" err="1"/>
              <a:t>matching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individual </a:t>
            </a:r>
            <a:r>
              <a:rPr lang="de-DE" sz="2600" dirty="0" err="1"/>
              <a:t>cases</a:t>
            </a:r>
            <a:endParaRPr lang="de-DE" sz="2600" dirty="0"/>
          </a:p>
          <a:p>
            <a:r>
              <a:rPr lang="de-DE" sz="2600" dirty="0" err="1"/>
              <a:t>adjusting</a:t>
            </a:r>
            <a:r>
              <a:rPr lang="de-DE" sz="2600" dirty="0"/>
              <a:t> </a:t>
            </a:r>
            <a:r>
              <a:rPr lang="de-DE" sz="2600" dirty="0" err="1"/>
              <a:t>for</a:t>
            </a:r>
            <a:r>
              <a:rPr lang="de-DE" sz="2600" dirty="0"/>
              <a:t> </a:t>
            </a:r>
            <a:r>
              <a:rPr lang="de-DE" sz="2600" dirty="0" err="1"/>
              <a:t>many</a:t>
            </a:r>
            <a:r>
              <a:rPr lang="de-DE" sz="2600" dirty="0"/>
              <a:t> </a:t>
            </a:r>
            <a:r>
              <a:rPr lang="de-DE" sz="2600" dirty="0" err="1"/>
              <a:t>confounders</a:t>
            </a:r>
            <a:r>
              <a:rPr lang="de-DE" sz="2600" dirty="0"/>
              <a:t> (e.g., </a:t>
            </a:r>
            <a:r>
              <a:rPr lang="de-DE" sz="2600" dirty="0" err="1"/>
              <a:t>propensity</a:t>
            </a:r>
            <a:r>
              <a:rPr lang="de-DE" sz="2600" dirty="0"/>
              <a:t> </a:t>
            </a:r>
            <a:r>
              <a:rPr lang="de-DE" sz="2600" dirty="0" err="1"/>
              <a:t>scores</a:t>
            </a:r>
            <a:r>
              <a:rPr lang="de-DE" sz="26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2D213-F9E5-28C2-912C-05B2E6E7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34435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E2528-658C-4076-FDE7-8DEF06A8A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Graphical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A1F20F-C0B7-1D90-5A5A-DFA298E5F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2702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4BC3E-08BB-EA8C-B198-8E1F4FA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Graphical Model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16CC0-643D-02AB-D8AF-ECDEA31BB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Directed Acyclic Graph (DAG): random variables (nodes) and their (conditional) dependencies (edges)</a:t>
            </a:r>
            <a:endParaRPr lang="de-DE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DE" sz="2400" dirty="0"/>
              <a:t>Bayesian network: DAG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updates</a:t>
            </a:r>
            <a:r>
              <a:rPr lang="de-DE" sz="2400" dirty="0"/>
              <a:t> on </a:t>
            </a:r>
            <a:r>
              <a:rPr lang="de-DE" sz="2400" dirty="0" err="1"/>
              <a:t>new</a:t>
            </a:r>
            <a:r>
              <a:rPr lang="de-DE" sz="2400" dirty="0"/>
              <a:t> </a:t>
            </a:r>
            <a:r>
              <a:rPr lang="de-DE" sz="2400" dirty="0" err="1"/>
              <a:t>evidence</a:t>
            </a:r>
            <a:r>
              <a:rPr lang="de-DE" sz="2400" dirty="0"/>
              <a:t> </a:t>
            </a:r>
            <a:r>
              <a:rPr lang="de-DE" sz="2400" dirty="0" err="1"/>
              <a:t>according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Bayes</a:t>
            </a:r>
            <a:r>
              <a:rPr lang="en-US" sz="2400" dirty="0"/>
              <a:t>’</a:t>
            </a:r>
            <a:r>
              <a:rPr lang="de-DE" sz="2400" dirty="0"/>
              <a:t> </a:t>
            </a:r>
            <a:r>
              <a:rPr lang="de-DE" sz="2400" dirty="0" err="1"/>
              <a:t>rule</a:t>
            </a:r>
            <a:r>
              <a:rPr lang="de-DE" sz="2400" dirty="0"/>
              <a:t> (belief </a:t>
            </a:r>
            <a:r>
              <a:rPr lang="de-DE" sz="2400" dirty="0" err="1"/>
              <a:t>propagation</a:t>
            </a:r>
            <a:r>
              <a:rPr lang="de-DE" sz="2400" dirty="0"/>
              <a:t>)</a:t>
            </a:r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: update </a:t>
            </a:r>
            <a:r>
              <a:rPr lang="de-DE" sz="2400" dirty="0" err="1"/>
              <a:t>using</a:t>
            </a:r>
            <a:r>
              <a:rPr lang="de-DE" sz="2400" dirty="0"/>
              <a:t> </a:t>
            </a:r>
            <a:r>
              <a:rPr lang="de-DE" sz="2400" dirty="0" err="1"/>
              <a:t>conditional</a:t>
            </a:r>
            <a:r>
              <a:rPr lang="de-DE" sz="2400" dirty="0"/>
              <a:t> </a:t>
            </a:r>
            <a:r>
              <a:rPr lang="de-DE" sz="2400" dirty="0" err="1"/>
              <a:t>probabilities</a:t>
            </a:r>
            <a:endParaRPr lang="de-DE" sz="2400" dirty="0"/>
          </a:p>
          <a:p>
            <a:r>
              <a:rPr lang="de-DE" sz="2400" dirty="0" err="1"/>
              <a:t>message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child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parent</a:t>
            </a:r>
            <a:r>
              <a:rPr lang="de-DE" sz="2400" dirty="0"/>
              <a:t>: update </a:t>
            </a:r>
            <a:r>
              <a:rPr lang="de-DE" sz="2400" dirty="0" err="1"/>
              <a:t>by</a:t>
            </a:r>
            <a:r>
              <a:rPr lang="de-DE" sz="2400" dirty="0"/>
              <a:t> </a:t>
            </a:r>
            <a:r>
              <a:rPr lang="de-DE" sz="2400" dirty="0" err="1"/>
              <a:t>multiplication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likelihood</a:t>
            </a:r>
            <a:r>
              <a:rPr lang="de-DE" sz="2400" dirty="0"/>
              <a:t> </a:t>
            </a:r>
            <a:r>
              <a:rPr lang="de-DE" sz="2400" dirty="0" err="1"/>
              <a:t>ratio</a:t>
            </a:r>
            <a:endParaRPr lang="de-DE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8F489-95B6-7077-31CC-1CF20431C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7</a:t>
            </a:fld>
            <a:endParaRPr lang="en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B4CF1B7-04E9-B262-A1F0-17BAC4453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57646" y="2350294"/>
            <a:ext cx="5829300" cy="330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6DFD5C-A21C-4E22-8DCE-1A7A2AACE4C6}"/>
              </a:ext>
            </a:extLst>
          </p:cNvPr>
          <p:cNvSpPr txBox="1"/>
          <p:nvPr/>
        </p:nvSpPr>
        <p:spPr>
          <a:xfrm>
            <a:off x="10577901" y="5406073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49522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0CE9E-40A3-4711-37B2-073AD860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dirty="0">
                <a:effectLst/>
              </a:rPr>
              <a:t>Markov Property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dirty="0"/>
                  <a:t>E</a:t>
                </a:r>
                <a:r>
                  <a:rPr lang="en-GB" sz="2800" dirty="0">
                    <a:effectLst/>
                  </a:rPr>
                  <a:t>ach variable in a DAG is independent of its non-descendants conditional on its parents.</a:t>
                </a:r>
                <a:endParaRPr lang="en-GB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chain</a:t>
                </a:r>
                <a:r>
                  <a:rPr lang="de-DE" dirty="0"/>
                  <a:t> </a:t>
                </a:r>
                <a:r>
                  <a:rPr lang="de-DE" dirty="0" err="1"/>
                  <a:t>rule</a:t>
                </a:r>
                <a:r>
                  <a:rPr lang="de-DE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         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itchFamily="2" charset="2"/>
                  </a:rPr>
                  <a:t></a:t>
                </a:r>
                <a:r>
                  <a:rPr lang="de-DE" dirty="0"/>
                  <a:t> </a:t>
                </a:r>
                <a:r>
                  <a:rPr lang="de-DE" dirty="0" err="1"/>
                  <a:t>compact</a:t>
                </a:r>
                <a:r>
                  <a:rPr lang="de-DE" dirty="0"/>
                  <a:t> </a:t>
                </a:r>
                <a:r>
                  <a:rPr lang="de-DE" dirty="0" err="1"/>
                  <a:t>representation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conditional</a:t>
                </a:r>
                <a:r>
                  <a:rPr lang="de-DE" dirty="0"/>
                  <a:t> </a:t>
                </a:r>
                <a:r>
                  <a:rPr lang="de-DE" dirty="0" err="1"/>
                  <a:t>probability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endParaRPr lang="de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73683-0202-2841-7757-A13823164F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E682B-941D-F006-F1FA-099D5294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14340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82F51-7F40-DEC2-3ADF-26C2BCD2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Independencies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DAG </a:t>
                </a:r>
                <a:r>
                  <a:rPr lang="de-DE" sz="2600" dirty="0" err="1"/>
                  <a:t>junctions</a:t>
                </a:r>
                <a:r>
                  <a:rPr lang="de-DE" sz="2600" dirty="0"/>
                  <a:t>:</a:t>
                </a:r>
              </a:p>
              <a:p>
                <a:r>
                  <a:rPr lang="de-DE" sz="2600" dirty="0" err="1"/>
                  <a:t>chains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forks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	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</a:p>
              <a:p>
                <a:r>
                  <a:rPr lang="de-DE" sz="2600" dirty="0" err="1"/>
                  <a:t>colliders</a:t>
                </a:r>
                <a:r>
                  <a:rPr lang="de-DE" sz="2600" dirty="0"/>
                  <a:t>:	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>
                    <a:ea typeface="Cambria Math" panose="02040503050406030204" pitchFamily="18" charset="0"/>
                  </a:rPr>
                  <a:t>	</a:t>
                </a:r>
                <a:r>
                  <a:rPr lang="de-DE" sz="2600" dirty="0"/>
                  <a:t>(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de-DE" sz="2600" dirty="0"/>
                  <a:t> and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de-DE" sz="2600" dirty="0"/>
                  <a:t> </a:t>
                </a:r>
                <a:r>
                  <a:rPr lang="de-DE" sz="2600" dirty="0" err="1"/>
                  <a:t>conditionally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dependent</a:t>
                </a:r>
                <a:r>
                  <a:rPr lang="de-DE" sz="2600" dirty="0"/>
                  <a:t> </a:t>
                </a:r>
                <a:r>
                  <a:rPr lang="de-DE" sz="2600" dirty="0" err="1"/>
                  <a:t>given</a:t>
                </a:r>
                <a:r>
                  <a:rPr lang="de-DE" sz="2600" dirty="0"/>
                  <a:t> </a:t>
                </a:r>
                <a14:m>
                  <m:oMath xmlns:m="http://schemas.openxmlformats.org/officeDocument/2006/math">
                    <m:r>
                      <a:rPr lang="de-DE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600" dirty="0"/>
                  <a:t>)</a:t>
                </a:r>
                <a:endParaRPr lang="de-DE" sz="26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de-DE" sz="2600" dirty="0"/>
                  <a:t>d-separation (d </a:t>
                </a:r>
                <a:r>
                  <a:rPr lang="de-DE" sz="2600" dirty="0" err="1"/>
                  <a:t>means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directional</a:t>
                </a:r>
                <a:r>
                  <a:rPr lang="de-DE" sz="2600" dirty="0"/>
                  <a:t>): </a:t>
                </a:r>
                <a:r>
                  <a:rPr lang="de-DE" sz="2600" dirty="0" err="1"/>
                  <a:t>conditional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independencies</a:t>
                </a:r>
                <a:r>
                  <a:rPr lang="de-DE" sz="2600" dirty="0"/>
                  <a:t> in </a:t>
                </a:r>
                <a:r>
                  <a:rPr lang="de-DE" sz="2600" dirty="0" err="1"/>
                  <a:t>data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corresponding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chains</a:t>
                </a:r>
                <a:r>
                  <a:rPr lang="de-DE" sz="2600" dirty="0"/>
                  <a:t>, </a:t>
                </a:r>
                <a:r>
                  <a:rPr lang="de-DE" sz="2600" dirty="0" err="1"/>
                  <a:t>forks</a:t>
                </a:r>
                <a:r>
                  <a:rPr lang="de-DE" sz="2600" dirty="0"/>
                  <a:t>, and </a:t>
                </a:r>
                <a:r>
                  <a:rPr lang="de-DE" sz="2600" dirty="0" err="1"/>
                  <a:t>colliders</a:t>
                </a:r>
                <a:r>
                  <a:rPr lang="de-DE" sz="2600" dirty="0"/>
                  <a:t> in a </a:t>
                </a:r>
                <a:r>
                  <a:rPr lang="de-DE" sz="2600" dirty="0" err="1"/>
                  <a:t>graph</a:t>
                </a: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 err="1"/>
                  <a:t>allows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for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model</a:t>
                </a:r>
                <a:r>
                  <a:rPr lang="de-DE" sz="2600" dirty="0"/>
                  <a:t> </a:t>
                </a:r>
                <a:r>
                  <a:rPr lang="de-DE" sz="2600" dirty="0" err="1"/>
                  <a:t>testing</a:t>
                </a:r>
                <a:endParaRPr lang="de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3BC696-3F72-C833-3001-2390B84D693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E8FE4-D1DC-C58B-104E-E5E681BB1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6886-2117-0949-B8A5-D47461AC229C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165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5585</TotalTime>
  <Words>2646</Words>
  <Application>Microsoft Office PowerPoint</Application>
  <PresentationFormat>Widescreen</PresentationFormat>
  <Paragraphs>387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Wingdings</vt:lpstr>
      <vt:lpstr>Office Theme</vt:lpstr>
      <vt:lpstr>Causality Correlation vs Causation</vt:lpstr>
      <vt:lpstr>Data-Generating Process</vt:lpstr>
      <vt:lpstr>Levels of Causal Modeling</vt:lpstr>
      <vt:lpstr>Probabilistic and Causal Models</vt:lpstr>
      <vt:lpstr>Causality and ML</vt:lpstr>
      <vt:lpstr>Graphical Models</vt:lpstr>
      <vt:lpstr>Probabilistic Graphical Model</vt:lpstr>
      <vt:lpstr>Markov Property</vt:lpstr>
      <vt:lpstr>Conditional Independencies</vt:lpstr>
      <vt:lpstr>Toward Causal Diagrams</vt:lpstr>
      <vt:lpstr>Causal Inference</vt:lpstr>
      <vt:lpstr>The Ladder of Causation</vt:lpstr>
      <vt:lpstr>Simpson’s Paradox</vt:lpstr>
      <vt:lpstr>Confounding</vt:lpstr>
      <vt:lpstr>Example: Pricing in Retail</vt:lpstr>
      <vt:lpstr>Example: Temporal Confounding</vt:lpstr>
      <vt:lpstr>Interventions</vt:lpstr>
      <vt:lpstr>Solution for Average Causal Effects</vt:lpstr>
      <vt:lpstr>Colliders and Mediators</vt:lpstr>
      <vt:lpstr>Back-Door Criterion</vt:lpstr>
      <vt:lpstr>do-Calculus</vt:lpstr>
      <vt:lpstr>Front-Door Criterion</vt:lpstr>
      <vt:lpstr>Individual Causal Effects</vt:lpstr>
      <vt:lpstr>Counterfactuals</vt:lpstr>
      <vt:lpstr>Estimation of Individual Causal Effects</vt:lpstr>
      <vt:lpstr>Structural Causal Models (SCM)</vt:lpstr>
      <vt:lpstr>Counterfactual Queries in SCM</vt:lpstr>
      <vt:lpstr>Potential Outcomes with ML</vt:lpstr>
      <vt:lpstr>Independence Weights with ML</vt:lpstr>
      <vt:lpstr>Causal Discovery</vt:lpstr>
      <vt:lpstr>Causal Discovery from Observations</vt:lpstr>
      <vt:lpstr>Causal Discovery Methods</vt:lpstr>
      <vt:lpstr>Graph Neural Networks (GNN)</vt:lpstr>
      <vt:lpstr>Example: Application in Particle Physics</vt:lpstr>
      <vt:lpstr>Graph Data</vt:lpstr>
      <vt:lpstr>Neural Networks on Graph Data</vt:lpstr>
      <vt:lpstr>GNN Layers and Message Passing</vt:lpstr>
      <vt:lpstr>Different Types of GNN Layers</vt:lpstr>
      <vt:lpstr>The Bigger Picture: Symmetries</vt:lpstr>
      <vt:lpstr>Link to Causality</vt:lpstr>
      <vt:lpstr>Literature</vt:lpstr>
      <vt:lpstr>Fictional Thinking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Causality</dc:title>
  <dc:creator>Felix Wick</dc:creator>
  <cp:lastModifiedBy>Wick, Felix</cp:lastModifiedBy>
  <cp:revision>128</cp:revision>
  <dcterms:created xsi:type="dcterms:W3CDTF">2022-07-19T12:07:36Z</dcterms:created>
  <dcterms:modified xsi:type="dcterms:W3CDTF">2023-08-07T14:00:14Z</dcterms:modified>
</cp:coreProperties>
</file>

<file path=docProps/thumbnail.jpeg>
</file>